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42" d="100"/>
          <a:sy n="42" d="100"/>
        </p:scale>
        <p:origin x="-120" y="-5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190CCA6-EA0E-4A9D-BE8F-0B298DBE800D}" type="datetimeFigureOut">
              <a:rPr lang="en-US" smtClean="0"/>
              <a:pPr>
                <a:defRPr/>
              </a:pPr>
              <a:t>1/7/2010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3DEA38-736C-48FA-AC34-A5AEAF7FF82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EA1C0A6-28B7-4AC7-8F3D-81CF3225D82D}" type="datetimeFigureOut">
              <a:rPr lang="en-US" smtClean="0"/>
              <a:pPr>
                <a:defRPr/>
              </a:pPr>
              <a:t>1/7/2010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2A4C7-0A4D-4BD4-A951-68EFF235EB0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D6B92B1-1F5D-4A20-B0F7-E9B435117CFA}" type="datetimeFigureOut">
              <a:rPr lang="en-US" smtClean="0"/>
              <a:pPr>
                <a:defRPr/>
              </a:pPr>
              <a:t>1/7/2010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F33AFA-2E09-4D81-85D6-C3F18A26C54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E05385-32C5-4161-83A0-0C65D67B100A}" type="datetimeFigureOut">
              <a:rPr lang="en-US" smtClean="0"/>
              <a:pPr>
                <a:defRPr/>
              </a:pPr>
              <a:t>1/7/2010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4C4F7C-8B9B-41CB-9B3A-8C3E71804B1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3FD79F2-5E84-4ECB-98BF-568A571F9D53}" type="datetimeFigureOut">
              <a:rPr lang="en-US" smtClean="0"/>
              <a:pPr>
                <a:defRPr/>
              </a:pPr>
              <a:t>1/7/2010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409042-C466-4670-9388-E5FFCD3EAF0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0C8D32C-9643-4FC1-8505-8B2F1FBA17E7}" type="datetimeFigureOut">
              <a:rPr lang="en-US" smtClean="0"/>
              <a:pPr>
                <a:defRPr/>
              </a:pPr>
              <a:t>1/7/2010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E0EAB2-2F00-41C0-B789-C1B8A4D618C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E84DE7E-9426-47A7-9F98-AC170607C209}" type="datetimeFigureOut">
              <a:rPr lang="en-US" smtClean="0"/>
              <a:pPr>
                <a:defRPr/>
              </a:pPr>
              <a:t>1/7/2010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0C33C3-ED15-40D3-ABE2-BEB6550275F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01D7BE0-081D-4B85-9346-D2DCBCDF2AF0}" type="datetimeFigureOut">
              <a:rPr lang="en-US" smtClean="0"/>
              <a:pPr>
                <a:defRPr/>
              </a:pPr>
              <a:t>1/7/2010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D4803D-A356-4219-83B6-0AA9CEDE5C7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F79752B-9C55-44FF-A831-40962F9D7A02}" type="datetimeFigureOut">
              <a:rPr lang="en-US" smtClean="0"/>
              <a:pPr>
                <a:defRPr/>
              </a:pPr>
              <a:t>1/7/2010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1EC8E3-D571-473E-AD19-9B0296B5C6B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7BE3029-A42A-411C-9F81-85F4020D3A42}" type="datetimeFigureOut">
              <a:rPr lang="en-US" smtClean="0"/>
              <a:pPr>
                <a:defRPr/>
              </a:pPr>
              <a:t>1/7/2010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pPr>
              <a:defRPr/>
            </a:pPr>
            <a:fld id="{D1DE9F95-3C14-4CFE-AA09-1B3CD4E79E0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pPr>
              <a:defRPr/>
            </a:pPr>
            <a:fld id="{16D2EBD0-DC34-4912-8616-A1529D750AA5}" type="datetimeFigureOut">
              <a:rPr lang="en-US" smtClean="0"/>
              <a:pPr>
                <a:defRPr/>
              </a:pPr>
              <a:t>1/7/2010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DB070A-526C-4622-882F-CC46617A5D8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114228E1-2AF8-41DA-86CC-2CBD2D2D52C0}" type="datetimeFigureOut">
              <a:rPr lang="en-US" smtClean="0"/>
              <a:pPr>
                <a:defRPr/>
              </a:pPr>
              <a:t>1/7/2010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CA6CF2A5-69D7-4A70-A5CA-2370C9F49A0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838200" y="2278380"/>
            <a:ext cx="6480048" cy="230124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5400" b="1" dirty="0" smtClean="0">
                <a:solidFill>
                  <a:schemeClr val="bg1"/>
                </a:solidFill>
              </a:rPr>
              <a:t>Counselling MSM</a:t>
            </a:r>
            <a:r>
              <a:rPr lang="en-US" sz="5400" dirty="0" smtClean="0"/>
              <a:t/>
            </a:r>
            <a:br>
              <a:rPr lang="en-US" sz="5400" dirty="0" smtClean="0"/>
            </a:br>
            <a:endParaRPr lang="en-US" sz="5400" dirty="0" smtClean="0"/>
          </a:p>
        </p:txBody>
      </p:sp>
      <p:pic>
        <p:nvPicPr>
          <p:cNvPr id="2051" name="Picture 3" descr="Naco 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01000" y="228600"/>
            <a:ext cx="944563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457200" y="2286000"/>
            <a:ext cx="8229600" cy="1143000"/>
          </a:xfrm>
        </p:spPr>
        <p:txBody>
          <a:bodyPr/>
          <a:lstStyle/>
          <a:p>
            <a:pPr algn="ctr"/>
            <a:r>
              <a:rPr lang="en-US" sz="4000" dirty="0" smtClean="0"/>
              <a:t>THANK YOU!</a:t>
            </a:r>
          </a:p>
        </p:txBody>
      </p:sp>
      <p:pic>
        <p:nvPicPr>
          <p:cNvPr id="11267" name="Picture 5" descr="Naco 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81400" y="3505200"/>
            <a:ext cx="1939925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4638"/>
            <a:ext cx="7086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bg1"/>
                </a:solidFill>
              </a:rPr>
              <a:t>Word Association Exercise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381000" y="1752600"/>
            <a:ext cx="8229600" cy="452596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endParaRPr lang="en-US" dirty="0" smtClean="0"/>
          </a:p>
          <a:p>
            <a:pPr eaLnBrk="1" hangingPunct="1">
              <a:buFont typeface="Arial" charset="0"/>
              <a:buNone/>
            </a:pPr>
            <a:endParaRPr lang="en-US" dirty="0" smtClean="0"/>
          </a:p>
          <a:p>
            <a:pPr eaLnBrk="1" hangingPunct="1">
              <a:buFont typeface="Arial" charset="0"/>
              <a:buNone/>
            </a:pPr>
            <a:r>
              <a:rPr lang="en-US" b="1" dirty="0" smtClean="0"/>
              <a:t>                  </a:t>
            </a:r>
            <a:r>
              <a:rPr lang="en-US" b="1" dirty="0" smtClean="0">
                <a:solidFill>
                  <a:schemeClr val="bg1"/>
                </a:solidFill>
              </a:rPr>
              <a:t>Men having Sex with Men</a:t>
            </a:r>
          </a:p>
          <a:p>
            <a:pPr eaLnBrk="1" hangingPunct="1">
              <a:buFont typeface="Arial" charset="0"/>
              <a:buNone/>
            </a:pPr>
            <a:r>
              <a:rPr lang="en-US" b="1" dirty="0" smtClean="0">
                <a:solidFill>
                  <a:schemeClr val="bg1"/>
                </a:solidFill>
              </a:rPr>
              <a:t>				      (MSM)</a:t>
            </a:r>
          </a:p>
          <a:p>
            <a:pPr eaLnBrk="1" hangingPunct="1">
              <a:buFont typeface="Arial" charset="0"/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bg1"/>
                </a:solidFill>
              </a:rPr>
              <a:t>Men having Sex with Men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 eaLnBrk="1" hangingPunct="1"/>
            <a:r>
              <a:rPr lang="en-US" dirty="0" smtClean="0">
                <a:solidFill>
                  <a:schemeClr val="bg1"/>
                </a:solidFill>
              </a:rPr>
              <a:t>A term meant to describe a specific </a:t>
            </a:r>
            <a:r>
              <a:rPr lang="en-US" dirty="0" err="1" smtClean="0">
                <a:solidFill>
                  <a:schemeClr val="bg1"/>
                </a:solidFill>
              </a:rPr>
              <a:t>behaviour</a:t>
            </a:r>
            <a:r>
              <a:rPr lang="en-US" dirty="0" smtClean="0">
                <a:solidFill>
                  <a:schemeClr val="bg1"/>
                </a:solidFill>
              </a:rPr>
              <a:t> and not as an identity for any specific population group</a:t>
            </a:r>
          </a:p>
          <a:p>
            <a:pPr algn="just" eaLnBrk="1" hangingPunct="1"/>
            <a:endParaRPr lang="en-US" dirty="0" smtClean="0">
              <a:solidFill>
                <a:schemeClr val="bg1"/>
              </a:solidFill>
            </a:endParaRPr>
          </a:p>
          <a:p>
            <a:pPr algn="just" eaLnBrk="1" hangingPunct="1"/>
            <a:r>
              <a:rPr lang="en-US" dirty="0" smtClean="0">
                <a:solidFill>
                  <a:schemeClr val="bg1"/>
                </a:solidFill>
              </a:rPr>
              <a:t>Many </a:t>
            </a:r>
            <a:r>
              <a:rPr lang="en-US" dirty="0" smtClean="0">
                <a:solidFill>
                  <a:schemeClr val="bg1"/>
                </a:solidFill>
              </a:rPr>
              <a:t>men who think about themselves as heterosexuals may have sex with other men for a variety of reasons</a:t>
            </a:r>
          </a:p>
          <a:p>
            <a:pPr algn="just" eaLnBrk="1" hangingPunct="1"/>
            <a:endParaRPr lang="en-US" dirty="0" smtClean="0">
              <a:solidFill>
                <a:schemeClr val="bg1"/>
              </a:solidFill>
            </a:endParaRPr>
          </a:p>
          <a:p>
            <a:pPr algn="just" eaLnBrk="1" hangingPunct="1"/>
            <a:r>
              <a:rPr lang="en-US" dirty="0" smtClean="0">
                <a:solidFill>
                  <a:schemeClr val="bg1"/>
                </a:solidFill>
              </a:rPr>
              <a:t>A </a:t>
            </a:r>
            <a:r>
              <a:rPr lang="en-US" dirty="0" smtClean="0">
                <a:solidFill>
                  <a:schemeClr val="bg1"/>
                </a:solidFill>
              </a:rPr>
              <a:t>man may not even consider MSM </a:t>
            </a:r>
            <a:r>
              <a:rPr lang="en-US" dirty="0" err="1" smtClean="0">
                <a:solidFill>
                  <a:schemeClr val="bg1"/>
                </a:solidFill>
              </a:rPr>
              <a:t>behaviour</a:t>
            </a:r>
            <a:r>
              <a:rPr lang="en-US" dirty="0" smtClean="0">
                <a:solidFill>
                  <a:schemeClr val="bg1"/>
                </a:solidFill>
              </a:rPr>
              <a:t> a sexual act</a:t>
            </a:r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bg1"/>
                </a:solidFill>
              </a:rPr>
              <a:t>Contd.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381000" y="914400"/>
            <a:ext cx="8229600" cy="6324600"/>
          </a:xfrm>
        </p:spPr>
        <p:txBody>
          <a:bodyPr/>
          <a:lstStyle/>
          <a:p>
            <a:pPr algn="just" eaLnBrk="1" hangingPunct="1">
              <a:spcBef>
                <a:spcPct val="0"/>
              </a:spcBef>
            </a:pPr>
            <a:endParaRPr lang="en-US" dirty="0" smtClean="0">
              <a:solidFill>
                <a:schemeClr val="bg1"/>
              </a:solidFill>
            </a:endParaRPr>
          </a:p>
          <a:p>
            <a:pPr algn="just" eaLnBrk="1" hangingPunct="1">
              <a:spcBef>
                <a:spcPct val="0"/>
              </a:spcBef>
            </a:pPr>
            <a:r>
              <a:rPr lang="en-US" sz="2800" dirty="0" smtClean="0">
                <a:solidFill>
                  <a:schemeClr val="bg1"/>
                </a:solidFill>
              </a:rPr>
              <a:t>Often </a:t>
            </a:r>
            <a:r>
              <a:rPr lang="en-US" sz="2800" dirty="0" smtClean="0">
                <a:solidFill>
                  <a:schemeClr val="bg1"/>
                </a:solidFill>
              </a:rPr>
              <a:t>what influences male sexual identity is the role he takes within sexual relationships</a:t>
            </a:r>
          </a:p>
          <a:p>
            <a:pPr algn="just" eaLnBrk="1" hangingPunct="1">
              <a:spcBef>
                <a:spcPct val="0"/>
              </a:spcBef>
              <a:buFont typeface="Wingdings" pitchFamily="2" charset="2"/>
              <a:buChar char="§"/>
            </a:pPr>
            <a:endParaRPr lang="en-US" dirty="0" smtClean="0">
              <a:solidFill>
                <a:schemeClr val="bg1"/>
              </a:solidFill>
            </a:endParaRPr>
          </a:p>
          <a:p>
            <a:pPr lvl="1" algn="just" eaLnBrk="1" hangingPunct="1">
              <a:spcBef>
                <a:spcPct val="0"/>
              </a:spcBef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bg1"/>
                </a:solidFill>
              </a:rPr>
              <a:t>Penetrating men are often likely to consider themselves heterosexual</a:t>
            </a:r>
          </a:p>
          <a:p>
            <a:pPr lvl="1" algn="just" eaLnBrk="1" hangingPunct="1">
              <a:spcBef>
                <a:spcPct val="0"/>
              </a:spcBef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bg1"/>
                </a:solidFill>
              </a:rPr>
              <a:t>The passive penetrated partner is likely to be more ‘feminine’</a:t>
            </a:r>
          </a:p>
          <a:p>
            <a:pPr lvl="1" algn="just" eaLnBrk="1" hangingPunct="1">
              <a:spcBef>
                <a:spcPct val="0"/>
              </a:spcBef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bg1"/>
                </a:solidFill>
              </a:rPr>
              <a:t>Some men will alternate roles</a:t>
            </a:r>
          </a:p>
          <a:p>
            <a:pPr algn="just" eaLnBrk="1" hangingPunct="1">
              <a:spcBef>
                <a:spcPct val="0"/>
              </a:spcBef>
              <a:buFont typeface="Arial" charset="0"/>
              <a:buNone/>
            </a:pPr>
            <a:r>
              <a:rPr lang="en-US" dirty="0" smtClean="0">
                <a:solidFill>
                  <a:schemeClr val="bg1"/>
                </a:solidFill>
              </a:rPr>
              <a:t> </a:t>
            </a:r>
          </a:p>
          <a:p>
            <a:pPr algn="just" eaLnBrk="1" hangingPunct="1">
              <a:spcBef>
                <a:spcPct val="0"/>
              </a:spcBef>
            </a:pPr>
            <a:r>
              <a:rPr lang="en-US" sz="2800" dirty="0" smtClean="0">
                <a:solidFill>
                  <a:schemeClr val="bg1"/>
                </a:solidFill>
              </a:rPr>
              <a:t>Sexuality and sexual identity may influence vulnerability and risk. Receptive partners, especially during anal sex, are at higher risk of infection</a:t>
            </a:r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>
                <a:solidFill>
                  <a:schemeClr val="bg1"/>
                </a:solidFill>
              </a:rPr>
              <a:t>Typologies of MSM</a:t>
            </a:r>
            <a:endParaRPr lang="en-US" smtClean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638800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 err="1" smtClean="0">
                <a:solidFill>
                  <a:schemeClr val="bg1"/>
                </a:solidFill>
              </a:rPr>
              <a:t>Hijras</a:t>
            </a:r>
            <a:r>
              <a:rPr lang="en-US" dirty="0" smtClean="0">
                <a:solidFill>
                  <a:schemeClr val="bg1"/>
                </a:solidFill>
              </a:rPr>
              <a:t> – third gender: emasculated men (castrated, nirvana), non-emasculated men (not castrated, </a:t>
            </a:r>
            <a:r>
              <a:rPr lang="en-US" dirty="0" err="1" smtClean="0">
                <a:solidFill>
                  <a:schemeClr val="bg1"/>
                </a:solidFill>
              </a:rPr>
              <a:t>akva</a:t>
            </a:r>
            <a:r>
              <a:rPr lang="en-US" dirty="0" smtClean="0">
                <a:solidFill>
                  <a:schemeClr val="bg1"/>
                </a:solidFill>
              </a:rPr>
              <a:t>/</a:t>
            </a:r>
            <a:r>
              <a:rPr lang="en-US" dirty="0" err="1" smtClean="0">
                <a:solidFill>
                  <a:schemeClr val="bg1"/>
                </a:solidFill>
              </a:rPr>
              <a:t>akka</a:t>
            </a:r>
            <a:r>
              <a:rPr lang="en-US" dirty="0" smtClean="0">
                <a:solidFill>
                  <a:schemeClr val="bg1"/>
                </a:solidFill>
              </a:rPr>
              <a:t>), inter-sexed persons (hermaphrodites)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b="1" dirty="0" smtClean="0">
              <a:solidFill>
                <a:schemeClr val="bg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 err="1" smtClean="0">
                <a:solidFill>
                  <a:schemeClr val="bg1"/>
                </a:solidFill>
              </a:rPr>
              <a:t>Kothis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– men who take female role on the sexual relationship with other men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b="1" dirty="0" smtClean="0">
              <a:solidFill>
                <a:schemeClr val="bg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 smtClean="0">
                <a:solidFill>
                  <a:schemeClr val="bg1"/>
                </a:solidFill>
              </a:rPr>
              <a:t>Double </a:t>
            </a:r>
            <a:r>
              <a:rPr lang="en-US" b="1" dirty="0" err="1" smtClean="0">
                <a:solidFill>
                  <a:schemeClr val="bg1"/>
                </a:solidFill>
              </a:rPr>
              <a:t>Deckers</a:t>
            </a:r>
            <a:r>
              <a:rPr lang="en-US" dirty="0" smtClean="0">
                <a:solidFill>
                  <a:schemeClr val="bg1"/>
                </a:solidFill>
              </a:rPr>
              <a:t> – men who both insert and receive during penetrative sexual encounters</a:t>
            </a:r>
          </a:p>
          <a:p>
            <a:pPr marL="27432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b="1" dirty="0" smtClean="0">
              <a:solidFill>
                <a:schemeClr val="bg1"/>
              </a:solidFill>
            </a:endParaRPr>
          </a:p>
          <a:p>
            <a:pPr marL="27432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 err="1" smtClean="0">
                <a:solidFill>
                  <a:schemeClr val="bg1"/>
                </a:solidFill>
              </a:rPr>
              <a:t>Panthis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– masculine </a:t>
            </a:r>
            <a:r>
              <a:rPr lang="en-US" dirty="0" err="1" smtClean="0">
                <a:solidFill>
                  <a:schemeClr val="bg1"/>
                </a:solidFill>
              </a:rPr>
              <a:t>insertive</a:t>
            </a:r>
            <a:r>
              <a:rPr lang="en-US" dirty="0" smtClean="0">
                <a:solidFill>
                  <a:schemeClr val="bg1"/>
                </a:solidFill>
              </a:rPr>
              <a:t> male partner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>
                <a:solidFill>
                  <a:schemeClr val="bg1"/>
                </a:solidFill>
              </a:rPr>
              <a:t>Group Work</a:t>
            </a:r>
            <a:endParaRPr lang="en-US" smtClean="0">
              <a:solidFill>
                <a:schemeClr val="bg1"/>
              </a:solidFill>
            </a:endParaRP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chemeClr val="bg1"/>
                </a:solidFill>
              </a:rPr>
              <a:t>Brainstorm on: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US" sz="3200" dirty="0" smtClean="0">
                <a:solidFill>
                  <a:schemeClr val="bg1"/>
                </a:solidFill>
              </a:rPr>
              <a:t>Counselling issues for MSM 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US" sz="3200" dirty="0" smtClean="0">
                <a:solidFill>
                  <a:schemeClr val="bg1"/>
                </a:solidFill>
              </a:rPr>
              <a:t>Strategies for counselling or important points to remember</a:t>
            </a:r>
          </a:p>
          <a:p>
            <a:pPr lvl="1" eaLnBrk="1" hangingPunct="1">
              <a:buFont typeface="Arial" charset="0"/>
              <a:buNone/>
            </a:pPr>
            <a:endParaRPr lang="en-US" sz="3200" dirty="0" smtClean="0">
              <a:solidFill>
                <a:schemeClr val="bg1"/>
              </a:solidFill>
            </a:endParaRPr>
          </a:p>
          <a:p>
            <a:pPr eaLnBrk="1" hangingPunct="1"/>
            <a:r>
              <a:rPr lang="en-US" dirty="0" smtClean="0">
                <a:solidFill>
                  <a:schemeClr val="bg1"/>
                </a:solidFill>
              </a:rPr>
              <a:t>Group Presentation </a:t>
            </a:r>
          </a:p>
          <a:p>
            <a:pPr eaLnBrk="1" hangingPunct="1">
              <a:buFont typeface="Arial" charset="0"/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381000"/>
            <a:ext cx="7467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bg1"/>
                </a:solidFill>
              </a:rPr>
              <a:t>Issues and Points to Consider while </a:t>
            </a:r>
            <a:r>
              <a:rPr lang="en-US" b="1" dirty="0" smtClean="0">
                <a:solidFill>
                  <a:schemeClr val="bg1"/>
                </a:solidFill>
              </a:rPr>
              <a:t>Counselling</a:t>
            </a:r>
            <a:endParaRPr lang="en-US" dirty="0" smtClean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752600"/>
            <a:ext cx="8305800" cy="5105400"/>
          </a:xfrm>
        </p:spPr>
        <p:txBody>
          <a:bodyPr rtlCol="0">
            <a:normAutofit fontScale="70000" lnSpcReduction="20000"/>
          </a:bodyPr>
          <a:lstStyle/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500" b="1" i="1" dirty="0" smtClean="0">
                <a:solidFill>
                  <a:schemeClr val="bg1"/>
                </a:solidFill>
              </a:rPr>
              <a:t>Many men who have sex with other men do not 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500" b="1" i="1" dirty="0" smtClean="0">
                <a:solidFill>
                  <a:schemeClr val="bg1"/>
                </a:solidFill>
              </a:rPr>
              <a:t>think of themselves as homosexual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3500" dirty="0" smtClean="0">
              <a:solidFill>
                <a:schemeClr val="bg1"/>
              </a:solidFill>
            </a:endParaRP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500" dirty="0" smtClean="0">
                <a:solidFill>
                  <a:schemeClr val="bg1"/>
                </a:solidFill>
              </a:rPr>
              <a:t>Never </a:t>
            </a:r>
            <a:r>
              <a:rPr lang="en-US" sz="3500" dirty="0" smtClean="0">
                <a:solidFill>
                  <a:schemeClr val="bg1"/>
                </a:solidFill>
              </a:rPr>
              <a:t>make assumptions about MSM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3500" dirty="0" smtClean="0">
              <a:solidFill>
                <a:schemeClr val="bg1"/>
              </a:solidFill>
            </a:endParaRP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500" dirty="0" smtClean="0">
                <a:solidFill>
                  <a:schemeClr val="bg1"/>
                </a:solidFill>
              </a:rPr>
              <a:t>Counsellors </a:t>
            </a:r>
            <a:r>
              <a:rPr lang="en-US" sz="3500" dirty="0" smtClean="0">
                <a:solidFill>
                  <a:schemeClr val="bg1"/>
                </a:solidFill>
              </a:rPr>
              <a:t>need to keep in mind that many of these males will also have sexual relationships with women, regardless of their sexual identity or preference 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3500" dirty="0" smtClean="0">
              <a:solidFill>
                <a:schemeClr val="bg1"/>
              </a:solidFill>
            </a:endParaRP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500" dirty="0" smtClean="0">
                <a:solidFill>
                  <a:schemeClr val="bg1"/>
                </a:solidFill>
              </a:rPr>
              <a:t>Many </a:t>
            </a:r>
            <a:r>
              <a:rPr lang="en-US" sz="3500" dirty="0" smtClean="0">
                <a:solidFill>
                  <a:schemeClr val="bg1"/>
                </a:solidFill>
              </a:rPr>
              <a:t>MSM will marry in order to keep their secret 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3500" dirty="0" smtClean="0">
              <a:solidFill>
                <a:schemeClr val="bg1"/>
              </a:solidFill>
            </a:endParaRP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500" dirty="0" smtClean="0">
                <a:solidFill>
                  <a:schemeClr val="bg1"/>
                </a:solidFill>
              </a:rPr>
              <a:t>Using </a:t>
            </a:r>
            <a:r>
              <a:rPr lang="en-US" sz="3500" dirty="0" smtClean="0">
                <a:solidFill>
                  <a:schemeClr val="bg1"/>
                </a:solidFill>
              </a:rPr>
              <a:t>the label ‘homosexual’ or asking about ‘homosexual’ activities may not get you the information you need for good counselling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b="1" dirty="0" smtClean="0">
                <a:solidFill>
                  <a:schemeClr val="bg1"/>
                </a:solidFill>
              </a:rPr>
              <a:t>Contd.</a:t>
            </a:r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562600"/>
          </a:xfrm>
        </p:spPr>
        <p:txBody>
          <a:bodyPr rtlCol="0">
            <a:normAutofit fontScale="25000" lnSpcReduction="20000"/>
          </a:bodyPr>
          <a:lstStyle/>
          <a:p>
            <a:pPr marL="68263" indent="-31750" eaLnBrk="1" fontAlgn="auto" hangingPunct="1">
              <a:spcBef>
                <a:spcPts val="72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12000" b="1" i="1" dirty="0" smtClean="0">
                <a:solidFill>
                  <a:schemeClr val="bg1"/>
                </a:solidFill>
              </a:rPr>
              <a:t>Secrecy may lead to hurried and </a:t>
            </a:r>
            <a:r>
              <a:rPr lang="en-US" sz="12000" b="1" i="1" dirty="0" smtClean="0">
                <a:solidFill>
                  <a:schemeClr val="bg1"/>
                </a:solidFill>
              </a:rPr>
              <a:t>unprotected  sexual </a:t>
            </a:r>
            <a:r>
              <a:rPr lang="en-US" sz="12000" b="1" i="1" dirty="0" smtClean="0">
                <a:solidFill>
                  <a:schemeClr val="bg1"/>
                </a:solidFill>
              </a:rPr>
              <a:t>encounters </a:t>
            </a:r>
            <a:r>
              <a:rPr lang="en-US" sz="12000" b="1" i="1" dirty="0" smtClean="0">
                <a:solidFill>
                  <a:schemeClr val="bg1"/>
                </a:solidFill>
              </a:rPr>
              <a:t>increasing </a:t>
            </a:r>
            <a:r>
              <a:rPr lang="en-US" sz="12000" b="1" i="1" dirty="0" smtClean="0">
                <a:solidFill>
                  <a:schemeClr val="bg1"/>
                </a:solidFill>
              </a:rPr>
              <a:t>the risk of </a:t>
            </a:r>
            <a:r>
              <a:rPr lang="en-US" sz="12000" b="1" i="1" dirty="0" smtClean="0">
                <a:solidFill>
                  <a:schemeClr val="bg1"/>
                </a:solidFill>
              </a:rPr>
              <a:t>HIV transmission</a:t>
            </a:r>
            <a:endParaRPr lang="en-US" sz="12000" b="1" i="1" dirty="0" smtClean="0">
              <a:solidFill>
                <a:schemeClr val="bg1"/>
              </a:solidFill>
            </a:endParaRPr>
          </a:p>
          <a:p>
            <a:pPr eaLnBrk="1" fontAlgn="auto" hangingPunct="1">
              <a:spcBef>
                <a:spcPts val="72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en-US" sz="12800" b="1" dirty="0" smtClean="0">
              <a:solidFill>
                <a:schemeClr val="bg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1200" dirty="0" smtClean="0">
                <a:solidFill>
                  <a:schemeClr val="bg1"/>
                </a:solidFill>
              </a:rPr>
              <a:t>Explore barriers; help your client identify practical solutions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11200" dirty="0" smtClean="0">
              <a:solidFill>
                <a:schemeClr val="bg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1200" dirty="0" smtClean="0">
                <a:solidFill>
                  <a:schemeClr val="bg1"/>
                </a:solidFill>
              </a:rPr>
              <a:t>Make </a:t>
            </a:r>
            <a:r>
              <a:rPr lang="en-US" sz="11200" dirty="0" smtClean="0">
                <a:solidFill>
                  <a:schemeClr val="bg1"/>
                </a:solidFill>
              </a:rPr>
              <a:t>sure your client is confident about the ability to negotiate and use safer sex techniques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11200" dirty="0" smtClean="0">
              <a:solidFill>
                <a:schemeClr val="bg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1200" dirty="0" smtClean="0">
                <a:solidFill>
                  <a:schemeClr val="bg1"/>
                </a:solidFill>
              </a:rPr>
              <a:t>Make </a:t>
            </a:r>
            <a:r>
              <a:rPr lang="en-US" sz="11200" dirty="0" smtClean="0">
                <a:solidFill>
                  <a:schemeClr val="bg1"/>
                </a:solidFill>
              </a:rPr>
              <a:t>sure your client has adequate skills for using condoms in the settings where they are likely to have sex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11200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>
                <a:solidFill>
                  <a:schemeClr val="bg1"/>
                </a:solidFill>
              </a:rPr>
              <a:t>Contd.</a:t>
            </a:r>
            <a:endParaRPr lang="en-US" smtClean="0">
              <a:solidFill>
                <a:schemeClr val="bg1"/>
              </a:solidFill>
            </a:endParaRP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eaLnBrk="1" hangingPunct="1">
              <a:lnSpc>
                <a:spcPct val="80000"/>
              </a:lnSpc>
              <a:spcBef>
                <a:spcPts val="725"/>
              </a:spcBef>
              <a:buFont typeface="Arial" charset="0"/>
              <a:buNone/>
            </a:pPr>
            <a:r>
              <a:rPr lang="en-US" b="1" i="1" dirty="0" smtClean="0">
                <a:solidFill>
                  <a:schemeClr val="bg1"/>
                </a:solidFill>
              </a:rPr>
              <a:t>Guilt feelings about homosexual </a:t>
            </a:r>
            <a:r>
              <a:rPr lang="en-US" b="1" i="1" dirty="0" err="1" smtClean="0">
                <a:solidFill>
                  <a:schemeClr val="bg1"/>
                </a:solidFill>
              </a:rPr>
              <a:t>behaviour</a:t>
            </a:r>
            <a:r>
              <a:rPr lang="en-US" b="1" i="1" dirty="0" smtClean="0">
                <a:solidFill>
                  <a:schemeClr val="bg1"/>
                </a:solidFill>
              </a:rPr>
              <a:t>. </a:t>
            </a:r>
            <a:r>
              <a:rPr lang="en-US" b="1" i="1" dirty="0" smtClean="0">
                <a:solidFill>
                  <a:schemeClr val="bg1"/>
                </a:solidFill>
              </a:rPr>
              <a:t>Fear </a:t>
            </a:r>
            <a:r>
              <a:rPr lang="en-US" b="1" i="1" dirty="0" smtClean="0">
                <a:solidFill>
                  <a:schemeClr val="bg1"/>
                </a:solidFill>
              </a:rPr>
              <a:t>of rejection after being discovered </a:t>
            </a:r>
            <a:r>
              <a:rPr lang="en-US" b="1" i="1" dirty="0" smtClean="0">
                <a:solidFill>
                  <a:schemeClr val="bg1"/>
                </a:solidFill>
              </a:rPr>
              <a:t>by family </a:t>
            </a:r>
            <a:r>
              <a:rPr lang="en-US" b="1" i="1" dirty="0" smtClean="0">
                <a:solidFill>
                  <a:schemeClr val="bg1"/>
                </a:solidFill>
              </a:rPr>
              <a:t>friends and community</a:t>
            </a:r>
          </a:p>
          <a:p>
            <a:pPr algn="just" eaLnBrk="1" hangingPunct="1">
              <a:buFont typeface="Arial" charset="0"/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 eaLnBrk="1" hangingPunct="1"/>
            <a:r>
              <a:rPr lang="en-US" sz="3000" dirty="0" smtClean="0">
                <a:solidFill>
                  <a:schemeClr val="bg1"/>
                </a:solidFill>
              </a:rPr>
              <a:t>Assure confidentiality. Practice non-judgmental attitude and show acceptance</a:t>
            </a:r>
          </a:p>
          <a:p>
            <a:pPr eaLnBrk="1" hangingPunct="1">
              <a:buFont typeface="Arial" charset="0"/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chnic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47</TotalTime>
  <Words>366</Words>
  <Application>Microsoft Office PowerPoint</Application>
  <PresentationFormat>On-screen Show (4:3)</PresentationFormat>
  <Paragraphs>59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Wingdings</vt:lpstr>
      <vt:lpstr>Technic</vt:lpstr>
      <vt:lpstr>Counselling MSM </vt:lpstr>
      <vt:lpstr>Word Association Exercise </vt:lpstr>
      <vt:lpstr>Men having Sex with Men </vt:lpstr>
      <vt:lpstr>Contd. </vt:lpstr>
      <vt:lpstr>Typologies of MSM</vt:lpstr>
      <vt:lpstr>Group Work</vt:lpstr>
      <vt:lpstr>Issues and Points to Consider while Counselling</vt:lpstr>
      <vt:lpstr>Contd.</vt:lpstr>
      <vt:lpstr>Contd.</vt:lpstr>
      <vt:lpstr>THANK YOU!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TAPTI</dc:creator>
  <cp:lastModifiedBy>User</cp:lastModifiedBy>
  <cp:revision>21</cp:revision>
  <dcterms:created xsi:type="dcterms:W3CDTF">2009-12-17T05:48:55Z</dcterms:created>
  <dcterms:modified xsi:type="dcterms:W3CDTF">2010-01-07T05:11:49Z</dcterms:modified>
</cp:coreProperties>
</file>