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1D2AE1-EF2A-4486-A93E-A648B58A2E21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30D3804-5D3F-4B5C-A436-34356E6E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/>
              <a:t>Counselling</a:t>
            </a:r>
            <a:r>
              <a:rPr lang="en-US" b="1" dirty="0"/>
              <a:t> IDU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2286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Word Association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  </a:t>
            </a:r>
          </a:p>
          <a:p>
            <a:pPr lvl="0">
              <a:buNone/>
            </a:pPr>
            <a:endParaRPr lang="en-US" b="1" dirty="0"/>
          </a:p>
          <a:p>
            <a:pPr lvl="0">
              <a:buNone/>
            </a:pPr>
            <a:endParaRPr lang="en-US" sz="4000" b="1" dirty="0" smtClean="0"/>
          </a:p>
          <a:p>
            <a:pPr lvl="0">
              <a:buNone/>
            </a:pPr>
            <a:r>
              <a:rPr lang="en-US" sz="4000" b="1" dirty="0"/>
              <a:t> </a:t>
            </a:r>
            <a:r>
              <a:rPr lang="en-US" sz="4000" b="1" dirty="0" smtClean="0"/>
              <a:t>Injecting </a:t>
            </a:r>
            <a:r>
              <a:rPr lang="en-US" sz="4000" b="1" dirty="0"/>
              <a:t>Drug User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Injecting Drug Users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pPr lvl="0" algn="just"/>
            <a:r>
              <a:rPr lang="en-US" sz="2800" dirty="0"/>
              <a:t>Defined as those who used any drugs through injecting routes in the last three months (for TI purpose)</a:t>
            </a:r>
          </a:p>
          <a:p>
            <a:pPr algn="just">
              <a:buNone/>
            </a:pPr>
            <a:endParaRPr lang="en-US" sz="2800" dirty="0"/>
          </a:p>
          <a:p>
            <a:pPr lvl="0" algn="just"/>
            <a:r>
              <a:rPr lang="en-US" sz="2800" dirty="0"/>
              <a:t>Users often share drug injecting equipments</a:t>
            </a:r>
          </a:p>
          <a:p>
            <a:pPr algn="just">
              <a:buNone/>
            </a:pPr>
            <a:endParaRPr lang="en-US" sz="2800" dirty="0"/>
          </a:p>
          <a:p>
            <a:pPr lvl="0" algn="just"/>
            <a:r>
              <a:rPr lang="en-US" sz="2800" dirty="0"/>
              <a:t>User may also be prone to STI and HIV as she/he engages in unsafe sex (after being high on drugs</a:t>
            </a:r>
            <a:r>
              <a:rPr lang="en-US" sz="2800" dirty="0" smtClean="0"/>
              <a:t>)</a:t>
            </a:r>
            <a:endParaRPr lang="en-US" sz="2800" dirty="0"/>
          </a:p>
          <a:p>
            <a:pPr algn="just">
              <a:buNone/>
            </a:pPr>
            <a:endParaRPr lang="en-US" sz="2800" dirty="0"/>
          </a:p>
          <a:p>
            <a:pPr lvl="0" algn="just"/>
            <a:r>
              <a:rPr lang="en-US" sz="2800" dirty="0"/>
              <a:t>Clients may sell sex to pay for their own and for their partner’s drug </a:t>
            </a:r>
            <a:r>
              <a:rPr lang="en-US" sz="2800" dirty="0" smtClean="0"/>
              <a:t>habit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Group Work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/>
            <a:r>
              <a:rPr lang="en-US" sz="3600" dirty="0"/>
              <a:t>Brainstorm on: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3600" dirty="0"/>
              <a:t>Counselling issues for </a:t>
            </a:r>
            <a:r>
              <a:rPr lang="en-US" sz="3600" dirty="0" smtClean="0"/>
              <a:t>IDU </a:t>
            </a:r>
            <a:endParaRPr lang="en-US" sz="3600" dirty="0"/>
          </a:p>
          <a:p>
            <a:pPr lvl="1" algn="just">
              <a:buFont typeface="Wingdings" pitchFamily="2" charset="2"/>
              <a:buChar char="§"/>
            </a:pPr>
            <a:r>
              <a:rPr lang="en-US" sz="3600" dirty="0"/>
              <a:t>Strategies for </a:t>
            </a:r>
            <a:r>
              <a:rPr lang="en-US" sz="3600" dirty="0" err="1"/>
              <a:t>counselling</a:t>
            </a:r>
            <a:r>
              <a:rPr lang="en-US" sz="3600" dirty="0"/>
              <a:t> or important points to </a:t>
            </a:r>
            <a:r>
              <a:rPr lang="en-US" sz="3600" dirty="0" smtClean="0"/>
              <a:t>remember</a:t>
            </a:r>
          </a:p>
          <a:p>
            <a:pPr lvl="1" algn="just">
              <a:buNone/>
            </a:pPr>
            <a:endParaRPr lang="en-US" sz="3600" dirty="0"/>
          </a:p>
          <a:p>
            <a:pPr lvl="0" algn="just"/>
            <a:r>
              <a:rPr lang="en-US" sz="3600" dirty="0"/>
              <a:t>Group Presentation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Issues and Points to Consider while </a:t>
            </a:r>
            <a:r>
              <a:rPr lang="en-US" b="1" dirty="0" err="1"/>
              <a:t>Counselling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772400" cy="4876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i="1" dirty="0"/>
              <a:t>Drug use may lead to unsafe sex because </a:t>
            </a:r>
            <a:r>
              <a:rPr lang="en-US" sz="2800" b="1" i="1" dirty="0" smtClean="0"/>
              <a:t>people </a:t>
            </a:r>
            <a:r>
              <a:rPr lang="en-US" sz="2800" b="1" i="1" dirty="0"/>
              <a:t>are high on drugs and find it more </a:t>
            </a:r>
            <a:r>
              <a:rPr lang="en-US" sz="2800" b="1" i="1" dirty="0" smtClean="0"/>
              <a:t>difficult </a:t>
            </a:r>
            <a:r>
              <a:rPr lang="en-US" sz="2800" b="1" i="1" dirty="0"/>
              <a:t>to think about safer sex and use of </a:t>
            </a:r>
            <a:r>
              <a:rPr lang="en-US" sz="2800" b="1" i="1" dirty="0" smtClean="0"/>
              <a:t>condoms</a:t>
            </a:r>
          </a:p>
          <a:p>
            <a:pPr marL="0" indent="0" algn="just">
              <a:buNone/>
            </a:pPr>
            <a:endParaRPr lang="en-US" sz="2800" dirty="0"/>
          </a:p>
          <a:p>
            <a:pPr lvl="1" algn="just">
              <a:buFont typeface="Wingdings" pitchFamily="2" charset="2"/>
              <a:buChar char="§"/>
            </a:pPr>
            <a:r>
              <a:rPr lang="en-US" sz="2800" dirty="0"/>
              <a:t>When </a:t>
            </a:r>
            <a:r>
              <a:rPr lang="en-US" sz="2800" dirty="0" err="1"/>
              <a:t>counselling</a:t>
            </a:r>
            <a:r>
              <a:rPr lang="en-US" sz="2800" dirty="0"/>
              <a:t>, explore the client’s use of drugs and how this may put her/him at </a:t>
            </a:r>
            <a:r>
              <a:rPr lang="en-US" sz="2800" dirty="0" smtClean="0"/>
              <a:t>risk </a:t>
            </a:r>
            <a:endParaRPr lang="en-US" sz="2800" dirty="0"/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/>
              <a:t>Make </a:t>
            </a:r>
            <a:r>
              <a:rPr lang="en-US" sz="2800" dirty="0"/>
              <a:t>sure the client knows the basics of risks </a:t>
            </a:r>
            <a:r>
              <a:rPr lang="en-US" sz="2800" dirty="0" smtClean="0"/>
              <a:t>associated </a:t>
            </a:r>
            <a:endParaRPr lang="en-US" sz="2800" dirty="0"/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/>
              <a:t>Discuss </a:t>
            </a:r>
            <a:r>
              <a:rPr lang="en-US" sz="2800" dirty="0"/>
              <a:t>how to use a condom and also keeping a condom at all times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/>
          <a:lstStyle/>
          <a:p>
            <a:r>
              <a:rPr lang="en-US" b="1" dirty="0"/>
              <a:t>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76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200" b="1" i="1" dirty="0" smtClean="0"/>
              <a:t>IDUs </a:t>
            </a:r>
            <a:r>
              <a:rPr lang="en-US" sz="3200" b="1" i="1" dirty="0"/>
              <a:t>are at high risk of HIV because of sharing </a:t>
            </a:r>
            <a:r>
              <a:rPr lang="en-US" sz="3200" b="1" i="1" dirty="0" smtClean="0"/>
              <a:t>needles/syringes </a:t>
            </a:r>
            <a:r>
              <a:rPr lang="en-US" sz="3200" b="1" i="1" dirty="0"/>
              <a:t>and also have a very high risk </a:t>
            </a:r>
            <a:r>
              <a:rPr lang="en-US" sz="3200" b="1" i="1" dirty="0" smtClean="0"/>
              <a:t>of </a:t>
            </a:r>
            <a:r>
              <a:rPr lang="en-US" sz="3200" b="1" i="1" dirty="0"/>
              <a:t>Hepatitis B and </a:t>
            </a:r>
            <a:r>
              <a:rPr lang="en-US" sz="3200" b="1" i="1" dirty="0" smtClean="0"/>
              <a:t>C</a:t>
            </a:r>
          </a:p>
          <a:p>
            <a:pPr marL="0" indent="0" algn="just">
              <a:buNone/>
            </a:pPr>
            <a:endParaRPr lang="en-US" sz="3200" dirty="0"/>
          </a:p>
          <a:p>
            <a:pPr lvl="1" algn="just">
              <a:buFont typeface="Wingdings" pitchFamily="2" charset="2"/>
              <a:buChar char="§"/>
            </a:pPr>
            <a:r>
              <a:rPr lang="en-US" sz="3200" dirty="0"/>
              <a:t>Talk to clients about preventing infection through injections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3200" dirty="0"/>
              <a:t>Help the client understand the need for use of clean needle/syringe every time she/he takes drugs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r>
              <a:rPr lang="en-US" b="1" dirty="0"/>
              <a:t>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447800"/>
            <a:ext cx="8001000" cy="5029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200" b="1" i="1" dirty="0"/>
              <a:t>Male and female IDUs may have multiple sex </a:t>
            </a:r>
            <a:endParaRPr lang="en-US" sz="3200" b="1" i="1" dirty="0" smtClean="0"/>
          </a:p>
          <a:p>
            <a:pPr marL="0" indent="0" algn="just">
              <a:buNone/>
            </a:pPr>
            <a:r>
              <a:rPr lang="en-US" sz="3200" b="1" i="1" dirty="0" smtClean="0"/>
              <a:t>partners</a:t>
            </a:r>
            <a:r>
              <a:rPr lang="en-US" sz="3200" b="1" i="1" dirty="0"/>
              <a:t>. Females sometimes sell sex to </a:t>
            </a:r>
            <a:r>
              <a:rPr lang="en-US" sz="3200" b="1" i="1" dirty="0" smtClean="0"/>
              <a:t>support </a:t>
            </a:r>
            <a:r>
              <a:rPr lang="en-US" sz="3200" b="1" i="1" dirty="0"/>
              <a:t>their own and their partner’s drug </a:t>
            </a:r>
            <a:r>
              <a:rPr lang="en-US" sz="3200" b="1" i="1" dirty="0" smtClean="0"/>
              <a:t>habits</a:t>
            </a:r>
            <a:r>
              <a:rPr lang="en-US" sz="3200" b="1" i="1" dirty="0"/>
              <a:t>. Males may have regular and commercial </a:t>
            </a:r>
            <a:r>
              <a:rPr lang="en-US" sz="3200" b="1" i="1" dirty="0" smtClean="0"/>
              <a:t>sex </a:t>
            </a:r>
            <a:r>
              <a:rPr lang="en-US" sz="3200" b="1" i="1" dirty="0"/>
              <a:t>partners</a:t>
            </a:r>
            <a:r>
              <a:rPr lang="en-US" sz="3200" b="1" i="1" dirty="0" smtClean="0"/>
              <a:t>.</a:t>
            </a:r>
          </a:p>
          <a:p>
            <a:pPr algn="just">
              <a:buNone/>
            </a:pPr>
            <a:endParaRPr lang="en-US" sz="3200" dirty="0"/>
          </a:p>
          <a:p>
            <a:pPr lvl="1" algn="just">
              <a:buFont typeface="Wingdings" pitchFamily="2" charset="2"/>
              <a:buChar char="§"/>
            </a:pPr>
            <a:r>
              <a:rPr lang="en-US" sz="3200" dirty="0"/>
              <a:t>Counsel on safer </a:t>
            </a:r>
            <a:r>
              <a:rPr lang="en-US" sz="3200" dirty="0" smtClean="0"/>
              <a:t>sex </a:t>
            </a:r>
            <a:endParaRPr lang="en-US" sz="3200" dirty="0"/>
          </a:p>
          <a:p>
            <a:pPr lvl="1" algn="just">
              <a:buFont typeface="Wingdings" pitchFamily="2" charset="2"/>
              <a:buChar char="§"/>
            </a:pPr>
            <a:r>
              <a:rPr lang="en-US" sz="3200" dirty="0"/>
              <a:t>If a drug habit is a reason for selling sex and unsafe sex, discuss referral to drug rehabilitation services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THANK YOU!</a:t>
            </a:r>
            <a:endParaRPr lang="en-US" sz="4000" dirty="0"/>
          </a:p>
        </p:txBody>
      </p:sp>
      <p:pic>
        <p:nvPicPr>
          <p:cNvPr id="4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4290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</TotalTime>
  <Words>281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Counselling IDU </vt:lpstr>
      <vt:lpstr>Word Association Exercise</vt:lpstr>
      <vt:lpstr>Injecting Drug Users </vt:lpstr>
      <vt:lpstr>Group Work </vt:lpstr>
      <vt:lpstr>Issues and Points to Consider while Counselling</vt:lpstr>
      <vt:lpstr>Contd.</vt:lpstr>
      <vt:lpstr>Contd.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User</cp:lastModifiedBy>
  <cp:revision>9</cp:revision>
  <dcterms:created xsi:type="dcterms:W3CDTF">2009-12-17T06:11:53Z</dcterms:created>
  <dcterms:modified xsi:type="dcterms:W3CDTF">2010-01-07T05:19:05Z</dcterms:modified>
</cp:coreProperties>
</file>