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B43DD-58A9-478E-9983-355064B748D3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1A44-AD73-4DD8-95EE-08E95CE90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AD2BB73-1A0A-4A32-82A0-E45091FC748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15C796C-D1D4-431F-8D84-6A4660807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Counselling</a:t>
            </a:r>
            <a:r>
              <a:rPr lang="en-US" b="1" dirty="0" smtClean="0"/>
              <a:t> Mobile Population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Word Association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                 Mobile Populations </a:t>
            </a:r>
          </a:p>
          <a:p>
            <a:pPr>
              <a:buNone/>
            </a:pPr>
            <a:r>
              <a:rPr lang="en-US" b="1" dirty="0" smtClean="0"/>
              <a:t>           (truckers, construction </a:t>
            </a:r>
            <a:r>
              <a:rPr lang="en-US" b="1" dirty="0" err="1" smtClean="0"/>
              <a:t>labourers</a:t>
            </a:r>
            <a:r>
              <a:rPr lang="en-US" b="1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b="1" dirty="0" smtClean="0"/>
              <a:t>Mobile Populations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Mobile populations are often exposed to unique pressures and situations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Many </a:t>
            </a:r>
            <a:r>
              <a:rPr lang="en-US" dirty="0" smtClean="0"/>
              <a:t>are removed from their normal socio-cultural safety nets and families (or community members) for extended periods of time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For </a:t>
            </a:r>
            <a:r>
              <a:rPr lang="en-US" dirty="0" smtClean="0"/>
              <a:t>men who are mobile for economic reasons, e.g. truck drivers, having unprotected sex with sex workers is a common high risk </a:t>
            </a:r>
            <a:r>
              <a:rPr lang="en-US" dirty="0" err="1" smtClean="0"/>
              <a:t>behaviour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b="1" dirty="0" smtClean="0"/>
              <a:t>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socio-economic vulnerability of female mobile populations may force them into transactional sex (sex for money or </a:t>
            </a:r>
            <a:r>
              <a:rPr lang="en-US" dirty="0" err="1" smtClean="0"/>
              <a:t>favour</a:t>
            </a:r>
            <a:r>
              <a:rPr lang="en-US" dirty="0" smtClean="0"/>
              <a:t>)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This increases their vulnerability to sexual violence thereby placing them at increased risk of HIV and STI infection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b="1" dirty="0" smtClean="0"/>
              <a:t>Group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 on: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err="1" smtClean="0"/>
              <a:t>Counselling</a:t>
            </a:r>
            <a:r>
              <a:rPr lang="en-US" b="1" dirty="0" smtClean="0"/>
              <a:t> issues for Mobile Population 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/>
              <a:t>Strategies for </a:t>
            </a:r>
            <a:r>
              <a:rPr lang="en-US" b="1" dirty="0" err="1" smtClean="0"/>
              <a:t>counselling</a:t>
            </a:r>
            <a:r>
              <a:rPr lang="en-US" b="1" dirty="0" smtClean="0"/>
              <a:t> or important points to remember</a:t>
            </a:r>
          </a:p>
          <a:p>
            <a:endParaRPr lang="en-US" dirty="0" smtClean="0"/>
          </a:p>
          <a:p>
            <a:r>
              <a:rPr lang="en-US" dirty="0" smtClean="0"/>
              <a:t>Group Presentation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Issues and Points to Consider while </a:t>
            </a:r>
            <a:r>
              <a:rPr lang="en-US" b="1" dirty="0" err="1" smtClean="0"/>
              <a:t>Counselling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64736"/>
          </a:xfrm>
        </p:spPr>
        <p:txBody>
          <a:bodyPr>
            <a:normAutofit fontScale="85000" lnSpcReduction="20000"/>
          </a:bodyPr>
          <a:lstStyle/>
          <a:p>
            <a:pPr marL="114300" indent="-22225">
              <a:buNone/>
            </a:pPr>
            <a:r>
              <a:rPr lang="en-US" b="1" i="1" dirty="0" smtClean="0"/>
              <a:t>Mobile population clients are removed from their </a:t>
            </a:r>
            <a:r>
              <a:rPr lang="en-US" b="1" i="1" dirty="0" smtClean="0"/>
              <a:t>families </a:t>
            </a:r>
            <a:r>
              <a:rPr lang="en-US" b="1" i="1" dirty="0" smtClean="0"/>
              <a:t>for extended periods of time leading to </a:t>
            </a:r>
            <a:r>
              <a:rPr lang="en-US" b="1" i="1" dirty="0" smtClean="0"/>
              <a:t>unsafe </a:t>
            </a:r>
            <a:r>
              <a:rPr lang="en-US" b="1" i="1" dirty="0" smtClean="0"/>
              <a:t>sexual </a:t>
            </a:r>
            <a:r>
              <a:rPr lang="en-US" b="1" i="1" dirty="0" err="1" smtClean="0"/>
              <a:t>behaviours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Counsellors </a:t>
            </a:r>
            <a:r>
              <a:rPr lang="en-US" dirty="0" smtClean="0"/>
              <a:t>must never assume that a mobile client only has sex with the opposite sex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Counsellors </a:t>
            </a:r>
            <a:r>
              <a:rPr lang="en-US" dirty="0" smtClean="0"/>
              <a:t>need to give their mobile clients an opportunity to talk about their sexual activities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If </a:t>
            </a:r>
            <a:r>
              <a:rPr lang="en-US" dirty="0" smtClean="0"/>
              <a:t>required, counsellors must ask whether their client’s sexual partners are male, female, </a:t>
            </a:r>
            <a:r>
              <a:rPr lang="en-US" dirty="0" smtClean="0"/>
              <a:t>transgender </a:t>
            </a:r>
            <a:r>
              <a:rPr lang="en-US" dirty="0" smtClean="0"/>
              <a:t>(or some or all of the above)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53400" cy="1066800"/>
          </a:xfrm>
        </p:spPr>
        <p:txBody>
          <a:bodyPr/>
          <a:lstStyle/>
          <a:p>
            <a:r>
              <a:rPr lang="en-US" b="1" dirty="0" smtClean="0"/>
              <a:t>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05800" cy="4724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i="1" dirty="0" smtClean="0"/>
              <a:t>Mobile populations may not be able to access </a:t>
            </a:r>
          </a:p>
          <a:p>
            <a:pPr marL="114300" indent="-4763">
              <a:buNone/>
            </a:pPr>
            <a:r>
              <a:rPr lang="en-US" b="1" i="1" dirty="0" smtClean="0"/>
              <a:t>preventive information and services due to </a:t>
            </a:r>
            <a:r>
              <a:rPr lang="en-US" b="1" i="1" dirty="0" smtClean="0"/>
              <a:t>socio-economic</a:t>
            </a:r>
            <a:r>
              <a:rPr lang="en-US" b="1" i="1" dirty="0" smtClean="0"/>
              <a:t>, cultural and language </a:t>
            </a:r>
            <a:r>
              <a:rPr lang="en-US" b="1" i="1" dirty="0" smtClean="0"/>
              <a:t>barriers</a:t>
            </a:r>
          </a:p>
          <a:p>
            <a:pPr marL="114300" indent="-4763">
              <a:buNone/>
            </a:pPr>
            <a:endParaRPr lang="en-US" b="1" i="1" dirty="0" smtClean="0"/>
          </a:p>
          <a:p>
            <a:r>
              <a:rPr lang="en-US" dirty="0" smtClean="0"/>
              <a:t>Counsellors must identify common misconceptions relating to STI, HIV and prevention and clarify the same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i="1" dirty="0" smtClean="0"/>
              <a:t>Mobile clients are difficult to follow up </a:t>
            </a:r>
            <a:r>
              <a:rPr lang="en-US" b="1" i="1" dirty="0" smtClean="0"/>
              <a:t>with</a:t>
            </a:r>
          </a:p>
          <a:p>
            <a:pPr>
              <a:buNone/>
            </a:pPr>
            <a:endParaRPr lang="en-US" b="1" i="1" dirty="0" smtClean="0"/>
          </a:p>
          <a:p>
            <a:r>
              <a:rPr lang="en-US" dirty="0" smtClean="0"/>
              <a:t>Provide appropriate health education in available contact time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Contd.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>
            <a:normAutofit fontScale="85000" lnSpcReduction="10000"/>
          </a:bodyPr>
          <a:lstStyle/>
          <a:p>
            <a:pPr marL="114300" indent="-22225">
              <a:buNone/>
            </a:pPr>
            <a:r>
              <a:rPr lang="en-US" b="1" i="1" dirty="0" smtClean="0"/>
              <a:t>Fear (e.g., of police harassment) and secrecy may </a:t>
            </a:r>
            <a:r>
              <a:rPr lang="en-US" b="1" i="1" dirty="0" smtClean="0"/>
              <a:t>lead to </a:t>
            </a:r>
            <a:r>
              <a:rPr lang="en-US" b="1" i="1" dirty="0" smtClean="0"/>
              <a:t>hurried and unprotected sexual </a:t>
            </a:r>
            <a:r>
              <a:rPr lang="en-US" b="1" i="1" dirty="0" smtClean="0"/>
              <a:t>encounters </a:t>
            </a:r>
            <a:r>
              <a:rPr lang="en-US" b="1" i="1" dirty="0" smtClean="0"/>
              <a:t>increasing </a:t>
            </a:r>
            <a:r>
              <a:rPr lang="en-US" b="1" i="1" dirty="0" smtClean="0"/>
              <a:t>the </a:t>
            </a:r>
            <a:r>
              <a:rPr lang="en-US" b="1" i="1" dirty="0" smtClean="0"/>
              <a:t>risk of HIV </a:t>
            </a:r>
            <a:r>
              <a:rPr lang="en-US" b="1" i="1" dirty="0" smtClean="0"/>
              <a:t>transmission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Counsellors must accept their clients’ fears and limitations and must exhibit a non-</a:t>
            </a:r>
            <a:r>
              <a:rPr lang="en-US" dirty="0" err="1" smtClean="0"/>
              <a:t>judgemental</a:t>
            </a:r>
            <a:r>
              <a:rPr lang="en-US" dirty="0" smtClean="0"/>
              <a:t> attitude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Counsellors </a:t>
            </a:r>
            <a:r>
              <a:rPr lang="en-US" dirty="0" smtClean="0"/>
              <a:t>must explore clients’ barriers to safer sex </a:t>
            </a:r>
            <a:r>
              <a:rPr lang="en-US" dirty="0" err="1" smtClean="0"/>
              <a:t>behaviour</a:t>
            </a:r>
            <a:r>
              <a:rPr lang="en-US" dirty="0" smtClean="0"/>
              <a:t>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Counsellors </a:t>
            </a:r>
            <a:r>
              <a:rPr lang="en-US" dirty="0" smtClean="0"/>
              <a:t>must explore options for safer sex practices and practical solutions to HIV and STI risk reduction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THANK YOU!</a:t>
            </a:r>
            <a:endParaRPr lang="en-US" sz="4000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2004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45</TotalTime>
  <Words>325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Counselling Mobile Population </vt:lpstr>
      <vt:lpstr>Word Association Exercise</vt:lpstr>
      <vt:lpstr>Mobile Populations</vt:lpstr>
      <vt:lpstr>Contd.</vt:lpstr>
      <vt:lpstr>Group work</vt:lpstr>
      <vt:lpstr>Issues and Points to Consider while Counselling</vt:lpstr>
      <vt:lpstr>Contd.</vt:lpstr>
      <vt:lpstr>Contd.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10</cp:revision>
  <dcterms:created xsi:type="dcterms:W3CDTF">2009-12-17T06:31:01Z</dcterms:created>
  <dcterms:modified xsi:type="dcterms:W3CDTF">2010-01-07T05:45:40Z</dcterms:modified>
</cp:coreProperties>
</file>