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61" d="100"/>
          <a:sy n="61" d="100"/>
        </p:scale>
        <p:origin x="-78" y="-58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pPr>
              <a:defRPr/>
            </a:pPr>
            <a:fld id="{7B517427-6395-4E9E-9CD7-28576485C4BF}" type="datetimeFigureOut">
              <a:rPr lang="en-US" smtClean="0"/>
              <a:pPr>
                <a:defRPr/>
              </a:pPr>
              <a:t>1/13/2010</a:t>
            </a:fld>
            <a:endParaRPr lang="en-US"/>
          </a:p>
        </p:txBody>
      </p:sp>
      <p:sp>
        <p:nvSpPr>
          <p:cNvPr id="20" name="Footer Placeholder 19"/>
          <p:cNvSpPr>
            <a:spLocks noGrp="1"/>
          </p:cNvSpPr>
          <p:nvPr>
            <p:ph type="ftr" sz="quarter" idx="11"/>
          </p:nvPr>
        </p:nvSpPr>
        <p:spPr/>
        <p:txBody>
          <a:bodyPr/>
          <a:lstStyle>
            <a:extLst/>
          </a:lstStyle>
          <a:p>
            <a:pPr>
              <a:defRPr/>
            </a:pPr>
            <a:endParaRPr lang="en-US"/>
          </a:p>
        </p:txBody>
      </p:sp>
      <p:sp>
        <p:nvSpPr>
          <p:cNvPr id="10" name="Slide Number Placeholder 9"/>
          <p:cNvSpPr>
            <a:spLocks noGrp="1"/>
          </p:cNvSpPr>
          <p:nvPr>
            <p:ph type="sldNum" sz="quarter" idx="12"/>
          </p:nvPr>
        </p:nvSpPr>
        <p:spPr/>
        <p:txBody>
          <a:bodyPr/>
          <a:lstStyle>
            <a:extLst/>
          </a:lstStyle>
          <a:p>
            <a:pPr>
              <a:defRPr/>
            </a:pPr>
            <a:fld id="{4009C2FD-ECFE-4936-AFDE-5DB31264F2CC}" type="slidenum">
              <a:rPr lang="en-US" smtClean="0"/>
              <a:pPr>
                <a:defRPr/>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A1D8F0E3-F875-49A0-B1BA-C962AEF81CB5}" type="datetimeFigureOut">
              <a:rPr lang="en-US" smtClean="0"/>
              <a:pPr>
                <a:defRPr/>
              </a:pPr>
              <a:t>1/13/2010</a:t>
            </a:fld>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59624CE1-150F-472B-92DA-3BB3ABAC6667}"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54CC096B-25A9-4962-84E1-71D0837AD455}" type="datetimeFigureOut">
              <a:rPr lang="en-US" smtClean="0"/>
              <a:pPr>
                <a:defRPr/>
              </a:pPr>
              <a:t>1/13/2010</a:t>
            </a:fld>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8F94B4C5-11DF-4A9A-AD8F-949C7A45000B}"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4723803D-F163-4244-907D-5BD5F9826A87}" type="datetimeFigureOut">
              <a:rPr lang="en-US" smtClean="0"/>
              <a:pPr>
                <a:defRPr/>
              </a:pPr>
              <a:t>1/13/2010</a:t>
            </a:fld>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555C0425-3100-471E-82D3-D9CF25161CD6}"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fld id="{606D2C80-2A8F-42F3-BB44-928D84681AFC}" type="datetimeFigureOut">
              <a:rPr lang="en-US" smtClean="0"/>
              <a:pPr>
                <a:defRPr/>
              </a:pPr>
              <a:t>1/13/2010</a:t>
            </a:fld>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B3AA61C6-09DF-480A-B103-38DAD8B111F3}" type="slidenum">
              <a:rPr lang="en-US" smtClean="0"/>
              <a:pPr>
                <a:defRPr/>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96B91519-8D70-425A-920D-473B2A50ECFC}" type="datetimeFigureOut">
              <a:rPr lang="en-US" smtClean="0"/>
              <a:pPr>
                <a:defRPr/>
              </a:pPr>
              <a:t>1/13/2010</a:t>
            </a:fld>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79B17CB9-5EC8-43A7-B29E-B7DFF6187011}"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fld id="{6D0C20E3-11AA-47FB-BE5F-8F0F4CB85E69}" type="datetimeFigureOut">
              <a:rPr lang="en-US" smtClean="0"/>
              <a:pPr>
                <a:defRPr/>
              </a:pPr>
              <a:t>1/13/2010</a:t>
            </a:fld>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p:txBody>
          <a:bodyPr/>
          <a:lstStyle>
            <a:extLst/>
          </a:lstStyle>
          <a:p>
            <a:pPr>
              <a:defRPr/>
            </a:pPr>
            <a:fld id="{D18E0D73-E727-480B-8FDE-1F595FB26719}"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defRPr/>
            </a:pPr>
            <a:fld id="{55A651E8-328D-4231-AA72-20DAEB877CDD}" type="datetimeFigureOut">
              <a:rPr lang="en-US" smtClean="0"/>
              <a:pPr>
                <a:defRPr/>
              </a:pPr>
              <a:t>1/13/2010</a:t>
            </a:fld>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9635CDE6-B36C-4A13-BA27-49E91CFE1534}"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pPr>
              <a:defRPr/>
            </a:pPr>
            <a:fld id="{8F2AF491-750C-4E2B-BB9C-6A31D9A6A3A8}" type="datetimeFigureOut">
              <a:rPr lang="en-US" smtClean="0"/>
              <a:pPr>
                <a:defRPr/>
              </a:pPr>
              <a:t>1/13/2010</a:t>
            </a:fld>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155BBFEB-76BB-4B4F-B32A-AFEEF9078B14}" type="slidenum">
              <a:rPr lang="en-US" smtClean="0"/>
              <a:pPr>
                <a:defRPr/>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DBE73843-C4EF-4B24-9575-E3C9B40E64AE}" type="datetimeFigureOut">
              <a:rPr lang="en-US" smtClean="0"/>
              <a:pPr>
                <a:defRPr/>
              </a:pPr>
              <a:t>1/13/2010</a:t>
            </a:fld>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5C772290-601A-4FBC-913F-99D078CDBB6E}"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pPr>
              <a:defRPr/>
            </a:pPr>
            <a:fld id="{7A437C4A-CB38-4DCF-BE88-C4C73A455F38}" type="datetimeFigureOut">
              <a:rPr lang="en-US" smtClean="0"/>
              <a:pPr>
                <a:defRPr/>
              </a:pPr>
              <a:t>1/13/2010</a:t>
            </a:fld>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2CEB1113-C6E9-4BBD-BB07-5A01FF3BA934}" type="slidenum">
              <a:rPr lang="en-US" smtClean="0"/>
              <a:pPr>
                <a:defRPr/>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fld id="{3AEFD5B8-6400-41A9-A153-43B7836F5130}" type="datetimeFigureOut">
              <a:rPr lang="en-US" smtClean="0"/>
              <a:pPr>
                <a:defRPr/>
              </a:pPr>
              <a:t>1/13/2010</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7AD5116A-E595-4B27-8063-F240121FC976}" type="slidenum">
              <a:rPr lang="en-US" smtClean="0"/>
              <a:pPr>
                <a:defRPr/>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2692908"/>
            <a:ext cx="7406640" cy="1472184"/>
          </a:xfrm>
        </p:spPr>
        <p:txBody>
          <a:bodyPr rtlCol="0">
            <a:normAutofit fontScale="90000"/>
          </a:bodyPr>
          <a:lstStyle/>
          <a:p>
            <a:pPr eaLnBrk="1" fontAlgn="auto" hangingPunct="1">
              <a:spcAft>
                <a:spcPts val="0"/>
              </a:spcAft>
              <a:defRPr/>
            </a:pPr>
            <a:r>
              <a:rPr lang="en-US" b="1" dirty="0" smtClean="0"/>
              <a:t/>
            </a:r>
            <a:br>
              <a:rPr lang="en-US" b="1" dirty="0" smtClean="0"/>
            </a:br>
            <a:r>
              <a:rPr lang="en-US" sz="7300" b="1" dirty="0" smtClean="0"/>
              <a:t>Counselling FSW</a:t>
            </a:r>
            <a:endParaRPr lang="en-US" sz="7300" dirty="0" smtClean="0"/>
          </a:p>
        </p:txBody>
      </p:sp>
      <p:pic>
        <p:nvPicPr>
          <p:cNvPr id="2051" name="Picture 3" descr="Naco Logo"/>
          <p:cNvPicPr>
            <a:picLocks noChangeAspect="1" noChangeArrowheads="1"/>
          </p:cNvPicPr>
          <p:nvPr/>
        </p:nvPicPr>
        <p:blipFill>
          <a:blip r:embed="rId2"/>
          <a:srcRect/>
          <a:stretch>
            <a:fillRect/>
          </a:stretch>
        </p:blipFill>
        <p:spPr bwMode="auto">
          <a:xfrm>
            <a:off x="7848600" y="304800"/>
            <a:ext cx="944563" cy="70485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dirty="0" smtClean="0"/>
              <a:t>Essential Services Package</a:t>
            </a:r>
            <a:r>
              <a:rPr lang="en-US" dirty="0" smtClean="0"/>
              <a:t/>
            </a:r>
            <a:br>
              <a:rPr lang="en-US" dirty="0" smtClean="0"/>
            </a:br>
            <a:endParaRPr lang="en-US" dirty="0" smtClean="0"/>
          </a:p>
        </p:txBody>
      </p:sp>
      <p:sp>
        <p:nvSpPr>
          <p:cNvPr id="11267" name="Content Placeholder 2"/>
          <p:cNvSpPr>
            <a:spLocks noGrp="1"/>
          </p:cNvSpPr>
          <p:nvPr>
            <p:ph idx="1"/>
          </p:nvPr>
        </p:nvSpPr>
        <p:spPr/>
        <p:txBody>
          <a:bodyPr/>
          <a:lstStyle/>
          <a:p>
            <a:pPr eaLnBrk="1" hangingPunct="1">
              <a:lnSpc>
                <a:spcPct val="150000"/>
              </a:lnSpc>
            </a:pPr>
            <a:r>
              <a:rPr lang="en-US" dirty="0" smtClean="0"/>
              <a:t>Treatment for symptomatic STI</a:t>
            </a:r>
          </a:p>
          <a:p>
            <a:pPr eaLnBrk="1" hangingPunct="1">
              <a:lnSpc>
                <a:spcPct val="150000"/>
              </a:lnSpc>
            </a:pPr>
            <a:r>
              <a:rPr lang="en-US" dirty="0" smtClean="0"/>
              <a:t>Treatment for asymptomatic STI</a:t>
            </a:r>
          </a:p>
          <a:p>
            <a:pPr eaLnBrk="1" hangingPunct="1">
              <a:lnSpc>
                <a:spcPct val="150000"/>
              </a:lnSpc>
            </a:pPr>
            <a:r>
              <a:rPr lang="en-US" dirty="0" smtClean="0"/>
              <a:t>Syphilis testing every 6 months</a:t>
            </a:r>
          </a:p>
          <a:p>
            <a:pPr>
              <a:lnSpc>
                <a:spcPct val="150000"/>
              </a:lnSpc>
            </a:pPr>
            <a:r>
              <a:rPr lang="en-US" smtClean="0"/>
              <a:t> Regular medical check up (internal examination) once </a:t>
            </a:r>
            <a:r>
              <a:rPr lang="en-US" smtClean="0"/>
              <a:t>every </a:t>
            </a:r>
            <a:r>
              <a:rPr lang="en-US" dirty="0" smtClean="0"/>
              <a:t>3 months</a:t>
            </a:r>
          </a:p>
          <a:p>
            <a:pPr eaLnBrk="1" hangingPunct="1">
              <a:buFont typeface="Arial" charset="0"/>
              <a:buNone/>
            </a:pPr>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620000" cy="1143000"/>
          </a:xfrm>
        </p:spPr>
        <p:txBody>
          <a:bodyPr rtlCol="0">
            <a:normAutofit fontScale="90000"/>
          </a:bodyPr>
          <a:lstStyle/>
          <a:p>
            <a:pPr eaLnBrk="1" fontAlgn="auto" hangingPunct="1">
              <a:spcAft>
                <a:spcPts val="0"/>
              </a:spcAft>
              <a:defRPr/>
            </a:pPr>
            <a:r>
              <a:rPr lang="en-US" b="1" dirty="0" smtClean="0"/>
              <a:t>Issues and Points to Consider while </a:t>
            </a:r>
            <a:r>
              <a:rPr lang="en-US" b="1" dirty="0" err="1" smtClean="0"/>
              <a:t>Counselling</a:t>
            </a:r>
            <a:r>
              <a:rPr lang="en-US" dirty="0" smtClean="0"/>
              <a:t/>
            </a:r>
            <a:br>
              <a:rPr lang="en-US" dirty="0" smtClean="0"/>
            </a:br>
            <a:endParaRPr lang="en-US" dirty="0" smtClean="0"/>
          </a:p>
        </p:txBody>
      </p:sp>
      <p:sp>
        <p:nvSpPr>
          <p:cNvPr id="3" name="Content Placeholder 2"/>
          <p:cNvSpPr>
            <a:spLocks noGrp="1"/>
          </p:cNvSpPr>
          <p:nvPr>
            <p:ph idx="1"/>
          </p:nvPr>
        </p:nvSpPr>
        <p:spPr>
          <a:xfrm>
            <a:off x="1066800" y="1524000"/>
            <a:ext cx="7772400" cy="5334000"/>
          </a:xfrm>
        </p:spPr>
        <p:txBody>
          <a:bodyPr rtlCol="0">
            <a:normAutofit fontScale="77500" lnSpcReduction="20000"/>
          </a:bodyPr>
          <a:lstStyle/>
          <a:p>
            <a:pPr algn="just" eaLnBrk="1" fontAlgn="auto" hangingPunct="1">
              <a:lnSpc>
                <a:spcPct val="110000"/>
              </a:lnSpc>
              <a:spcAft>
                <a:spcPts val="0"/>
              </a:spcAft>
              <a:buFont typeface="Arial" pitchFamily="34" charset="0"/>
              <a:buNone/>
              <a:defRPr/>
            </a:pPr>
            <a:r>
              <a:rPr lang="en-US" b="1" i="1" dirty="0" smtClean="0"/>
              <a:t>Female Sex Workers may not identify themselves as </a:t>
            </a:r>
          </a:p>
          <a:p>
            <a:pPr algn="just" eaLnBrk="1" fontAlgn="auto" hangingPunct="1">
              <a:lnSpc>
                <a:spcPct val="110000"/>
              </a:lnSpc>
              <a:spcAft>
                <a:spcPts val="0"/>
              </a:spcAft>
              <a:buFont typeface="Arial" pitchFamily="34" charset="0"/>
              <a:buNone/>
              <a:defRPr/>
            </a:pPr>
            <a:r>
              <a:rPr lang="en-US" b="1" i="1" dirty="0" smtClean="0"/>
              <a:t>sex workers</a:t>
            </a:r>
            <a:endParaRPr lang="en-US" dirty="0" smtClean="0"/>
          </a:p>
          <a:p>
            <a:pPr algn="just" eaLnBrk="1" fontAlgn="auto" hangingPunct="1">
              <a:lnSpc>
                <a:spcPct val="110000"/>
              </a:lnSpc>
              <a:spcAft>
                <a:spcPts val="0"/>
              </a:spcAft>
              <a:buFont typeface="Arial" pitchFamily="34" charset="0"/>
              <a:buChar char="•"/>
              <a:defRPr/>
            </a:pPr>
            <a:endParaRPr lang="en-US" dirty="0" smtClean="0"/>
          </a:p>
          <a:p>
            <a:pPr algn="just" eaLnBrk="1" fontAlgn="auto" hangingPunct="1">
              <a:lnSpc>
                <a:spcPct val="110000"/>
              </a:lnSpc>
              <a:spcAft>
                <a:spcPts val="0"/>
              </a:spcAft>
              <a:buFont typeface="Arial" pitchFamily="34" charset="0"/>
              <a:buChar char="•"/>
              <a:defRPr/>
            </a:pPr>
            <a:r>
              <a:rPr lang="en-US" dirty="0" smtClean="0"/>
              <a:t>Best not to label anyone unless the client herself uses the label</a:t>
            </a:r>
          </a:p>
          <a:p>
            <a:pPr algn="just" eaLnBrk="1" fontAlgn="auto" hangingPunct="1">
              <a:lnSpc>
                <a:spcPct val="110000"/>
              </a:lnSpc>
              <a:spcAft>
                <a:spcPts val="0"/>
              </a:spcAft>
              <a:buFont typeface="Arial" pitchFamily="34" charset="0"/>
              <a:buChar char="•"/>
              <a:defRPr/>
            </a:pPr>
            <a:endParaRPr lang="en-US" dirty="0" smtClean="0"/>
          </a:p>
          <a:p>
            <a:pPr algn="just" eaLnBrk="1" fontAlgn="auto" hangingPunct="1">
              <a:lnSpc>
                <a:spcPct val="110000"/>
              </a:lnSpc>
              <a:spcAft>
                <a:spcPts val="0"/>
              </a:spcAft>
              <a:buFont typeface="Arial" pitchFamily="34" charset="0"/>
              <a:buChar char="•"/>
              <a:defRPr/>
            </a:pPr>
            <a:r>
              <a:rPr lang="en-US" dirty="0" smtClean="0"/>
              <a:t>It is not the label that is the source of vulnerability. It is the </a:t>
            </a:r>
            <a:r>
              <a:rPr lang="en-US" dirty="0" err="1" smtClean="0"/>
              <a:t>behaviour</a:t>
            </a:r>
            <a:r>
              <a:rPr lang="en-US" dirty="0" smtClean="0"/>
              <a:t> </a:t>
            </a:r>
          </a:p>
          <a:p>
            <a:pPr algn="just" eaLnBrk="1" fontAlgn="auto" hangingPunct="1">
              <a:lnSpc>
                <a:spcPct val="110000"/>
              </a:lnSpc>
              <a:spcAft>
                <a:spcPts val="0"/>
              </a:spcAft>
              <a:buFont typeface="Arial" pitchFamily="34" charset="0"/>
              <a:buChar char="•"/>
              <a:defRPr/>
            </a:pPr>
            <a:endParaRPr lang="en-US" dirty="0" smtClean="0"/>
          </a:p>
          <a:p>
            <a:pPr algn="just" eaLnBrk="1" fontAlgn="auto" hangingPunct="1">
              <a:lnSpc>
                <a:spcPct val="110000"/>
              </a:lnSpc>
              <a:spcAft>
                <a:spcPts val="0"/>
              </a:spcAft>
              <a:buFont typeface="Arial" pitchFamily="34" charset="0"/>
              <a:buChar char="•"/>
              <a:defRPr/>
            </a:pPr>
            <a:r>
              <a:rPr lang="en-US" dirty="0" smtClean="0"/>
              <a:t>Some FSW clients may find it difficult to consider that their boyfriend/partner may also have other partners. In such cases, talking about the time “before you got together” may provide an opening for discussing risk</a:t>
            </a:r>
          </a:p>
          <a:p>
            <a:pPr eaLnBrk="1" fontAlgn="auto" hangingPunct="1">
              <a:spcAft>
                <a:spcPts val="0"/>
              </a:spcAft>
              <a:buFont typeface="Arial" pitchFamily="34" charset="0"/>
              <a:buChar char="•"/>
              <a:defRPr/>
            </a:pPr>
            <a:endParaRPr lang="en-US"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143000" y="0"/>
            <a:ext cx="7498080" cy="1143000"/>
          </a:xfrm>
        </p:spPr>
        <p:txBody>
          <a:bodyPr/>
          <a:lstStyle/>
          <a:p>
            <a:pPr eaLnBrk="1" hangingPunct="1"/>
            <a:r>
              <a:rPr lang="en-US" sz="4000" b="1" dirty="0" smtClean="0"/>
              <a:t>Contd.</a:t>
            </a:r>
            <a:endParaRPr lang="en-US" sz="4000" dirty="0" smtClean="0"/>
          </a:p>
        </p:txBody>
      </p:sp>
      <p:sp>
        <p:nvSpPr>
          <p:cNvPr id="3" name="Content Placeholder 2"/>
          <p:cNvSpPr>
            <a:spLocks noGrp="1"/>
          </p:cNvSpPr>
          <p:nvPr>
            <p:ph idx="1"/>
          </p:nvPr>
        </p:nvSpPr>
        <p:spPr>
          <a:xfrm>
            <a:off x="1143000" y="937260"/>
            <a:ext cx="7696200" cy="5829300"/>
          </a:xfrm>
        </p:spPr>
        <p:txBody>
          <a:bodyPr rtlCol="0">
            <a:normAutofit fontScale="85000" lnSpcReduction="20000"/>
          </a:bodyPr>
          <a:lstStyle/>
          <a:p>
            <a:pPr algn="just" eaLnBrk="1" fontAlgn="auto" hangingPunct="1">
              <a:spcAft>
                <a:spcPts val="0"/>
              </a:spcAft>
              <a:buFont typeface="Arial" pitchFamily="34" charset="0"/>
              <a:buNone/>
              <a:defRPr/>
            </a:pPr>
            <a:r>
              <a:rPr lang="en-US" b="1" i="1" dirty="0" smtClean="0"/>
              <a:t>FSWs are more likely to consider using condoms </a:t>
            </a:r>
          </a:p>
          <a:p>
            <a:pPr algn="just" eaLnBrk="1" fontAlgn="auto" hangingPunct="1">
              <a:spcAft>
                <a:spcPts val="0"/>
              </a:spcAft>
              <a:buFont typeface="Arial" pitchFamily="34" charset="0"/>
              <a:buNone/>
              <a:defRPr/>
            </a:pPr>
            <a:r>
              <a:rPr lang="en-US" b="1" i="1" dirty="0" smtClean="0"/>
              <a:t>with a one-time client, less with a regular client </a:t>
            </a:r>
          </a:p>
          <a:p>
            <a:pPr algn="just" eaLnBrk="1" fontAlgn="auto" hangingPunct="1">
              <a:spcAft>
                <a:spcPts val="0"/>
              </a:spcAft>
              <a:buFont typeface="Arial" pitchFamily="34" charset="0"/>
              <a:buNone/>
              <a:defRPr/>
            </a:pPr>
            <a:r>
              <a:rPr lang="en-US" b="1" i="1" dirty="0" smtClean="0"/>
              <a:t>and even less with a regular partner</a:t>
            </a:r>
            <a:endParaRPr lang="en-US" dirty="0" smtClean="0"/>
          </a:p>
          <a:p>
            <a:pPr lvl="1" algn="just" eaLnBrk="1" fontAlgn="auto" hangingPunct="1">
              <a:spcAft>
                <a:spcPts val="0"/>
              </a:spcAft>
              <a:buFont typeface="Wingdings" pitchFamily="2" charset="2"/>
              <a:buChar char="§"/>
              <a:defRPr/>
            </a:pPr>
            <a:endParaRPr lang="en-US" dirty="0" smtClean="0"/>
          </a:p>
          <a:p>
            <a:pPr lvl="1" algn="just" eaLnBrk="1" fontAlgn="auto" hangingPunct="1">
              <a:spcAft>
                <a:spcPts val="0"/>
              </a:spcAft>
              <a:buFont typeface="Wingdings" pitchFamily="2" charset="2"/>
              <a:buChar char="§"/>
              <a:defRPr/>
            </a:pPr>
            <a:r>
              <a:rPr lang="en-US" dirty="0" smtClean="0"/>
              <a:t>Important to help FSW find ways to present condoms/safer sex options to regular clients and partners as a way of showing love or caring for each other</a:t>
            </a:r>
          </a:p>
          <a:p>
            <a:pPr algn="just" eaLnBrk="1" fontAlgn="auto" hangingPunct="1">
              <a:spcAft>
                <a:spcPts val="0"/>
              </a:spcAft>
              <a:buFont typeface="Arial" pitchFamily="34" charset="0"/>
              <a:buNone/>
              <a:defRPr/>
            </a:pPr>
            <a:endParaRPr lang="en-US" dirty="0" smtClean="0"/>
          </a:p>
          <a:p>
            <a:pPr algn="just" eaLnBrk="1" fontAlgn="auto" hangingPunct="1">
              <a:spcAft>
                <a:spcPts val="0"/>
              </a:spcAft>
              <a:buFont typeface="Arial" pitchFamily="34" charset="0"/>
              <a:buNone/>
              <a:defRPr/>
            </a:pPr>
            <a:r>
              <a:rPr lang="en-US" b="1" i="1" dirty="0" smtClean="0"/>
              <a:t>Difficulty in negotiating safer sex especially in </a:t>
            </a:r>
          </a:p>
          <a:p>
            <a:pPr algn="just" eaLnBrk="1" fontAlgn="auto" hangingPunct="1">
              <a:spcAft>
                <a:spcPts val="0"/>
              </a:spcAft>
              <a:buFont typeface="Arial" pitchFamily="34" charset="0"/>
              <a:buNone/>
              <a:defRPr/>
            </a:pPr>
            <a:r>
              <a:rPr lang="en-US" b="1" i="1" dirty="0" smtClean="0"/>
              <a:t>time of need and if client pays more for </a:t>
            </a:r>
          </a:p>
          <a:p>
            <a:pPr algn="just" eaLnBrk="1" fontAlgn="auto" hangingPunct="1">
              <a:spcAft>
                <a:spcPts val="0"/>
              </a:spcAft>
              <a:buFont typeface="Arial" pitchFamily="34" charset="0"/>
              <a:buNone/>
              <a:defRPr/>
            </a:pPr>
            <a:r>
              <a:rPr lang="en-US" b="1" i="1" dirty="0" smtClean="0"/>
              <a:t>unprotected sex</a:t>
            </a:r>
            <a:endParaRPr lang="en-US" dirty="0" smtClean="0"/>
          </a:p>
          <a:p>
            <a:pPr lvl="1" algn="just" eaLnBrk="1" fontAlgn="auto" hangingPunct="1">
              <a:spcAft>
                <a:spcPts val="0"/>
              </a:spcAft>
              <a:buFont typeface="Wingdings" pitchFamily="2" charset="2"/>
              <a:buChar char="§"/>
              <a:defRPr/>
            </a:pPr>
            <a:endParaRPr lang="en-US" dirty="0" smtClean="0"/>
          </a:p>
          <a:p>
            <a:pPr lvl="1" algn="just" eaLnBrk="1" fontAlgn="auto" hangingPunct="1">
              <a:spcAft>
                <a:spcPts val="0"/>
              </a:spcAft>
              <a:buFont typeface="Wingdings" pitchFamily="2" charset="2"/>
              <a:buChar char="§"/>
              <a:defRPr/>
            </a:pPr>
            <a:r>
              <a:rPr lang="en-US" dirty="0" smtClean="0"/>
              <a:t>Some FSW clients will need to be </a:t>
            </a:r>
            <a:r>
              <a:rPr lang="en-US" dirty="0" err="1" smtClean="0"/>
              <a:t>counselled</a:t>
            </a:r>
            <a:r>
              <a:rPr lang="en-US" dirty="0" smtClean="0"/>
              <a:t> on assertiveness and negotiation skills, especially if they have clients who pay more for unprotected sex</a:t>
            </a:r>
          </a:p>
          <a:p>
            <a:pPr eaLnBrk="1" fontAlgn="auto" hangingPunct="1">
              <a:spcAft>
                <a:spcPts val="0"/>
              </a:spcAft>
              <a:buFont typeface="Arial" pitchFamily="34" charset="0"/>
              <a:buChar char="•"/>
              <a:defRPr/>
            </a:pPr>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143000" y="0"/>
            <a:ext cx="7498080" cy="1143000"/>
          </a:xfrm>
        </p:spPr>
        <p:txBody>
          <a:bodyPr/>
          <a:lstStyle/>
          <a:p>
            <a:pPr eaLnBrk="1" hangingPunct="1"/>
            <a:r>
              <a:rPr lang="en-US" sz="4000" b="1" dirty="0" smtClean="0"/>
              <a:t>Contd.</a:t>
            </a:r>
            <a:endParaRPr lang="en-US" sz="4000" dirty="0" smtClean="0"/>
          </a:p>
        </p:txBody>
      </p:sp>
      <p:sp>
        <p:nvSpPr>
          <p:cNvPr id="3" name="Content Placeholder 2"/>
          <p:cNvSpPr>
            <a:spLocks noGrp="1"/>
          </p:cNvSpPr>
          <p:nvPr>
            <p:ph idx="1"/>
          </p:nvPr>
        </p:nvSpPr>
        <p:spPr>
          <a:xfrm>
            <a:off x="1066800" y="1447800"/>
            <a:ext cx="7866888" cy="5105400"/>
          </a:xfrm>
        </p:spPr>
        <p:txBody>
          <a:bodyPr rtlCol="0">
            <a:normAutofit fontScale="85000" lnSpcReduction="20000"/>
          </a:bodyPr>
          <a:lstStyle/>
          <a:p>
            <a:pPr algn="just" eaLnBrk="1" fontAlgn="auto" hangingPunct="1">
              <a:spcAft>
                <a:spcPts val="0"/>
              </a:spcAft>
              <a:buFont typeface="Arial" pitchFamily="34" charset="0"/>
              <a:buNone/>
              <a:defRPr/>
            </a:pPr>
            <a:r>
              <a:rPr lang="en-US" b="1" i="1" dirty="0" smtClean="0"/>
              <a:t>Risk of violence from police/goons/clients and</a:t>
            </a:r>
          </a:p>
          <a:p>
            <a:pPr algn="just" eaLnBrk="1" fontAlgn="auto" hangingPunct="1">
              <a:spcAft>
                <a:spcPts val="0"/>
              </a:spcAft>
              <a:buFont typeface="Arial" pitchFamily="34" charset="0"/>
              <a:buNone/>
              <a:defRPr/>
            </a:pPr>
            <a:r>
              <a:rPr lang="en-US" b="1" i="1" dirty="0" smtClean="0"/>
              <a:t>regular partners</a:t>
            </a:r>
            <a:endParaRPr lang="en-US" dirty="0" smtClean="0"/>
          </a:p>
          <a:p>
            <a:pPr lvl="1" algn="just" eaLnBrk="1" fontAlgn="auto" hangingPunct="1">
              <a:spcAft>
                <a:spcPts val="0"/>
              </a:spcAft>
              <a:buFont typeface="Wingdings" pitchFamily="2" charset="2"/>
              <a:buChar char="§"/>
              <a:defRPr/>
            </a:pPr>
            <a:endParaRPr lang="en-US" dirty="0" smtClean="0"/>
          </a:p>
          <a:p>
            <a:pPr lvl="1" algn="just" eaLnBrk="1" fontAlgn="auto" hangingPunct="1">
              <a:spcAft>
                <a:spcPts val="0"/>
              </a:spcAft>
              <a:buFont typeface="Wingdings" pitchFamily="2" charset="2"/>
              <a:buChar char="§"/>
              <a:defRPr/>
            </a:pPr>
            <a:r>
              <a:rPr lang="en-US" dirty="0" smtClean="0"/>
              <a:t>Provide skills in sensing impending violent clients and avoiding them</a:t>
            </a:r>
          </a:p>
          <a:p>
            <a:pPr lvl="1" algn="just" eaLnBrk="1" fontAlgn="auto" hangingPunct="1">
              <a:spcAft>
                <a:spcPts val="0"/>
              </a:spcAft>
              <a:buFont typeface="Wingdings" pitchFamily="2" charset="2"/>
              <a:buChar char="§"/>
              <a:defRPr/>
            </a:pPr>
            <a:endParaRPr lang="en-US" dirty="0" smtClean="0"/>
          </a:p>
          <a:p>
            <a:pPr lvl="1" algn="just" eaLnBrk="1" fontAlgn="auto" hangingPunct="1">
              <a:spcAft>
                <a:spcPts val="0"/>
              </a:spcAft>
              <a:buFont typeface="Wingdings" pitchFamily="2" charset="2"/>
              <a:buChar char="§"/>
              <a:defRPr/>
            </a:pPr>
            <a:r>
              <a:rPr lang="en-US" dirty="0" smtClean="0"/>
              <a:t>Assist FSWs to explore ways to refuse unsafe clients</a:t>
            </a:r>
          </a:p>
          <a:p>
            <a:pPr algn="just" eaLnBrk="1" fontAlgn="auto" hangingPunct="1">
              <a:spcAft>
                <a:spcPts val="0"/>
              </a:spcAft>
              <a:buFont typeface="Arial" pitchFamily="34" charset="0"/>
              <a:buNone/>
              <a:defRPr/>
            </a:pPr>
            <a:r>
              <a:rPr lang="en-US" dirty="0" smtClean="0"/>
              <a:t> </a:t>
            </a:r>
          </a:p>
          <a:p>
            <a:pPr algn="just" eaLnBrk="1" fontAlgn="auto" hangingPunct="1">
              <a:spcAft>
                <a:spcPts val="0"/>
              </a:spcAft>
              <a:buFont typeface="Arial" pitchFamily="34" charset="0"/>
              <a:buNone/>
              <a:defRPr/>
            </a:pPr>
            <a:r>
              <a:rPr lang="en-US" b="1" i="1" dirty="0" smtClean="0"/>
              <a:t>Refusal of speculum examination</a:t>
            </a:r>
            <a:endParaRPr lang="en-US" dirty="0" smtClean="0"/>
          </a:p>
          <a:p>
            <a:pPr lvl="1" algn="just" eaLnBrk="1" fontAlgn="auto" hangingPunct="1">
              <a:spcAft>
                <a:spcPts val="0"/>
              </a:spcAft>
              <a:buFont typeface="Wingdings" pitchFamily="2" charset="2"/>
              <a:buChar char="§"/>
              <a:defRPr/>
            </a:pPr>
            <a:endParaRPr lang="en-US" dirty="0" smtClean="0"/>
          </a:p>
          <a:p>
            <a:pPr lvl="1" algn="just" eaLnBrk="1" fontAlgn="auto" hangingPunct="1">
              <a:spcAft>
                <a:spcPts val="0"/>
              </a:spcAft>
              <a:buFont typeface="Wingdings" pitchFamily="2" charset="2"/>
              <a:buChar char="§"/>
              <a:defRPr/>
            </a:pPr>
            <a:r>
              <a:rPr lang="en-US" dirty="0" smtClean="0"/>
              <a:t>Explain the importance and relevance of internal exams</a:t>
            </a:r>
          </a:p>
          <a:p>
            <a:pPr lvl="1" algn="just" eaLnBrk="1" fontAlgn="auto" hangingPunct="1">
              <a:spcAft>
                <a:spcPts val="0"/>
              </a:spcAft>
              <a:buFont typeface="Wingdings" pitchFamily="2" charset="2"/>
              <a:buChar char="§"/>
              <a:defRPr/>
            </a:pPr>
            <a:endParaRPr lang="en-US" dirty="0" smtClean="0"/>
          </a:p>
          <a:p>
            <a:pPr lvl="1" algn="just" eaLnBrk="1" fontAlgn="auto" hangingPunct="1">
              <a:spcAft>
                <a:spcPts val="0"/>
              </a:spcAft>
              <a:buFont typeface="Wingdings" pitchFamily="2" charset="2"/>
              <a:buChar char="§"/>
              <a:defRPr/>
            </a:pPr>
            <a:r>
              <a:rPr lang="en-US" dirty="0" smtClean="0"/>
              <a:t>Show the client a speculum and allow her to handle it</a:t>
            </a:r>
          </a:p>
          <a:p>
            <a:pPr eaLnBrk="1" fontAlgn="auto" hangingPunct="1">
              <a:spcAft>
                <a:spcPts val="0"/>
              </a:spcAft>
              <a:buFont typeface="Arial" pitchFamily="34" charset="0"/>
              <a:buChar char="•"/>
              <a:defRPr/>
            </a:pPr>
            <a:endParaRPr 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7498080" cy="1143000"/>
          </a:xfrm>
        </p:spPr>
        <p:txBody>
          <a:bodyPr rtlCol="0">
            <a:normAutofit fontScale="90000"/>
          </a:bodyPr>
          <a:lstStyle/>
          <a:p>
            <a:pPr eaLnBrk="1" fontAlgn="auto" hangingPunct="1">
              <a:spcAft>
                <a:spcPts val="0"/>
              </a:spcAft>
              <a:defRPr/>
            </a:pPr>
            <a:r>
              <a:rPr lang="en-US" b="1" dirty="0" smtClean="0"/>
              <a:t>Contd.</a:t>
            </a:r>
            <a:r>
              <a:rPr lang="en-US" dirty="0" smtClean="0"/>
              <a:t/>
            </a:r>
            <a:br>
              <a:rPr lang="en-US" dirty="0" smtClean="0"/>
            </a:br>
            <a:endParaRPr lang="en-US" dirty="0" smtClean="0"/>
          </a:p>
        </p:txBody>
      </p:sp>
      <p:sp>
        <p:nvSpPr>
          <p:cNvPr id="3" name="Content Placeholder 2"/>
          <p:cNvSpPr>
            <a:spLocks noGrp="1"/>
          </p:cNvSpPr>
          <p:nvPr>
            <p:ph idx="1"/>
          </p:nvPr>
        </p:nvSpPr>
        <p:spPr>
          <a:xfrm>
            <a:off x="1066800" y="1143000"/>
            <a:ext cx="7620000" cy="5410200"/>
          </a:xfrm>
        </p:spPr>
        <p:txBody>
          <a:bodyPr rtlCol="0">
            <a:normAutofit fontScale="85000" lnSpcReduction="20000"/>
          </a:bodyPr>
          <a:lstStyle/>
          <a:p>
            <a:pPr marL="114300" indent="-31750" algn="just" eaLnBrk="1" fontAlgn="auto" hangingPunct="1">
              <a:spcAft>
                <a:spcPts val="0"/>
              </a:spcAft>
              <a:buFont typeface="Arial" pitchFamily="34" charset="0"/>
              <a:buNone/>
              <a:defRPr/>
            </a:pPr>
            <a:r>
              <a:rPr lang="en-US" b="1" i="1" dirty="0" smtClean="0"/>
              <a:t>Some FSWs use drugs or alcohol to ‘feel good’ and to decrease negative feelings. Female drug users may often be partners of male IDU and may be selling sex to support the drug habits of both</a:t>
            </a:r>
          </a:p>
          <a:p>
            <a:pPr algn="just" eaLnBrk="1" fontAlgn="auto" hangingPunct="1">
              <a:spcAft>
                <a:spcPts val="0"/>
              </a:spcAft>
              <a:buFont typeface="Arial" pitchFamily="34" charset="0"/>
              <a:buNone/>
              <a:defRPr/>
            </a:pPr>
            <a:endParaRPr lang="en-US" dirty="0" smtClean="0"/>
          </a:p>
          <a:p>
            <a:pPr lvl="1" algn="just" eaLnBrk="1" fontAlgn="auto" hangingPunct="1">
              <a:spcAft>
                <a:spcPts val="0"/>
              </a:spcAft>
              <a:buFont typeface="Wingdings" pitchFamily="2" charset="2"/>
              <a:buChar char="§"/>
              <a:defRPr/>
            </a:pPr>
            <a:r>
              <a:rPr lang="en-US" dirty="0" smtClean="0"/>
              <a:t>When </a:t>
            </a:r>
            <a:r>
              <a:rPr lang="en-US" dirty="0" err="1" smtClean="0"/>
              <a:t>counselling</a:t>
            </a:r>
            <a:r>
              <a:rPr lang="en-US" dirty="0" smtClean="0"/>
              <a:t> FSWs on safer sex, explore their use of drugs and how this might put them at risk </a:t>
            </a:r>
          </a:p>
          <a:p>
            <a:pPr lvl="1" algn="just" eaLnBrk="1" fontAlgn="auto" hangingPunct="1">
              <a:spcAft>
                <a:spcPts val="0"/>
              </a:spcAft>
              <a:buFont typeface="Wingdings" pitchFamily="2" charset="2"/>
              <a:buChar char="§"/>
              <a:defRPr/>
            </a:pPr>
            <a:endParaRPr lang="en-US" dirty="0" smtClean="0"/>
          </a:p>
          <a:p>
            <a:pPr lvl="1" algn="just" eaLnBrk="1" fontAlgn="auto" hangingPunct="1">
              <a:spcAft>
                <a:spcPts val="0"/>
              </a:spcAft>
              <a:buFont typeface="Wingdings" pitchFamily="2" charset="2"/>
              <a:buChar char="§"/>
              <a:defRPr/>
            </a:pPr>
            <a:r>
              <a:rPr lang="en-US" dirty="0" smtClean="0"/>
              <a:t>Discuss ways to reduce risk with them e.g. practicing safer sex</a:t>
            </a:r>
          </a:p>
          <a:p>
            <a:pPr algn="just" eaLnBrk="1" fontAlgn="auto" hangingPunct="1">
              <a:spcAft>
                <a:spcPts val="0"/>
              </a:spcAft>
              <a:buFont typeface="Arial" pitchFamily="34" charset="0"/>
              <a:buNone/>
              <a:defRPr/>
            </a:pPr>
            <a:endParaRPr lang="en-US" dirty="0" smtClean="0"/>
          </a:p>
          <a:p>
            <a:pPr algn="just" eaLnBrk="1" fontAlgn="auto" hangingPunct="1">
              <a:spcAft>
                <a:spcPts val="0"/>
              </a:spcAft>
              <a:buFont typeface="Arial" charset="0"/>
              <a:buNone/>
              <a:defRPr/>
            </a:pPr>
            <a:r>
              <a:rPr lang="en-US" b="1" i="1" dirty="0" smtClean="0"/>
              <a:t>Difficulty in partner notification</a:t>
            </a:r>
            <a:endParaRPr lang="en-US" dirty="0" smtClean="0"/>
          </a:p>
          <a:p>
            <a:pPr lvl="1" algn="just" eaLnBrk="1" fontAlgn="auto" hangingPunct="1">
              <a:spcAft>
                <a:spcPts val="0"/>
              </a:spcAft>
              <a:buFont typeface="Wingdings" pitchFamily="2" charset="2"/>
              <a:buChar char="§"/>
              <a:defRPr/>
            </a:pPr>
            <a:r>
              <a:rPr lang="en-US" dirty="0" smtClean="0"/>
              <a:t>Focus on partner notification with regular partners</a:t>
            </a:r>
          </a:p>
          <a:p>
            <a:pPr eaLnBrk="1" fontAlgn="auto" hangingPunct="1">
              <a:spcAft>
                <a:spcPts val="0"/>
              </a:spcAft>
              <a:buFont typeface="Arial" pitchFamily="34" charset="0"/>
              <a:buNone/>
              <a:defRPr/>
            </a:pPr>
            <a:endParaRPr 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04800"/>
            <a:ext cx="7498080" cy="838200"/>
          </a:xfrm>
        </p:spPr>
        <p:txBody>
          <a:bodyPr rtlCol="0">
            <a:normAutofit fontScale="90000"/>
          </a:bodyPr>
          <a:lstStyle/>
          <a:p>
            <a:pPr eaLnBrk="1" fontAlgn="auto" hangingPunct="1">
              <a:spcAft>
                <a:spcPts val="0"/>
              </a:spcAft>
              <a:defRPr/>
            </a:pPr>
            <a:r>
              <a:rPr lang="en-US" b="1" dirty="0" smtClean="0"/>
              <a:t>Contd.</a:t>
            </a:r>
            <a:r>
              <a:rPr lang="en-US" dirty="0" smtClean="0"/>
              <a:t/>
            </a:r>
            <a:br>
              <a:rPr lang="en-US" dirty="0" smtClean="0"/>
            </a:br>
            <a:endParaRPr lang="en-US" dirty="0" smtClean="0"/>
          </a:p>
        </p:txBody>
      </p:sp>
      <p:sp>
        <p:nvSpPr>
          <p:cNvPr id="3" name="Content Placeholder 2"/>
          <p:cNvSpPr>
            <a:spLocks noGrp="1"/>
          </p:cNvSpPr>
          <p:nvPr>
            <p:ph idx="1"/>
          </p:nvPr>
        </p:nvSpPr>
        <p:spPr>
          <a:xfrm>
            <a:off x="1066800" y="1143000"/>
            <a:ext cx="7772400" cy="5334000"/>
          </a:xfrm>
        </p:spPr>
        <p:txBody>
          <a:bodyPr rtlCol="0">
            <a:normAutofit fontScale="77500" lnSpcReduction="20000"/>
          </a:bodyPr>
          <a:lstStyle/>
          <a:p>
            <a:pPr marL="0" indent="0" algn="just" eaLnBrk="1" fontAlgn="auto" hangingPunct="1">
              <a:spcAft>
                <a:spcPts val="0"/>
              </a:spcAft>
              <a:buFont typeface="Arial" pitchFamily="34" charset="0"/>
              <a:buNone/>
              <a:defRPr/>
            </a:pPr>
            <a:r>
              <a:rPr lang="en-US" b="1" i="1" dirty="0" smtClean="0"/>
              <a:t>Poor compliance to STI treatment and schedule visits (Regular Medical Checkup; periodic Syphilis screening)</a:t>
            </a:r>
            <a:endParaRPr lang="en-US" dirty="0" smtClean="0"/>
          </a:p>
          <a:p>
            <a:pPr lvl="1" algn="just" eaLnBrk="1" fontAlgn="auto" hangingPunct="1">
              <a:spcAft>
                <a:spcPts val="0"/>
              </a:spcAft>
              <a:buFont typeface="Wingdings" pitchFamily="2" charset="2"/>
              <a:buChar char="§"/>
              <a:defRPr/>
            </a:pPr>
            <a:endParaRPr lang="en-US" dirty="0" smtClean="0"/>
          </a:p>
          <a:p>
            <a:pPr lvl="1" algn="just" eaLnBrk="1" fontAlgn="auto" hangingPunct="1">
              <a:spcAft>
                <a:spcPts val="0"/>
              </a:spcAft>
              <a:buFont typeface="Wingdings" pitchFamily="2" charset="2"/>
              <a:buChar char="§"/>
              <a:defRPr/>
            </a:pPr>
            <a:r>
              <a:rPr lang="en-US" dirty="0" smtClean="0"/>
              <a:t>Develop a plan and schedule for STI treatment</a:t>
            </a:r>
          </a:p>
          <a:p>
            <a:pPr lvl="1" algn="just" eaLnBrk="1" fontAlgn="auto" hangingPunct="1">
              <a:spcAft>
                <a:spcPts val="0"/>
              </a:spcAft>
              <a:buFont typeface="Wingdings" pitchFamily="2" charset="2"/>
              <a:buChar char="§"/>
              <a:defRPr/>
            </a:pPr>
            <a:endParaRPr lang="en-US" dirty="0" smtClean="0"/>
          </a:p>
          <a:p>
            <a:pPr lvl="1" algn="just" eaLnBrk="1" fontAlgn="auto" hangingPunct="1">
              <a:spcAft>
                <a:spcPts val="0"/>
              </a:spcAft>
              <a:buFont typeface="Wingdings" pitchFamily="2" charset="2"/>
              <a:buChar char="§"/>
              <a:defRPr/>
            </a:pPr>
            <a:r>
              <a:rPr lang="en-US" dirty="0" smtClean="0"/>
              <a:t>Counsellor should know the follow up schedule for each STI syndrome</a:t>
            </a:r>
          </a:p>
          <a:p>
            <a:pPr algn="just" eaLnBrk="1" fontAlgn="auto" hangingPunct="1">
              <a:spcAft>
                <a:spcPts val="0"/>
              </a:spcAft>
              <a:buFont typeface="Arial" pitchFamily="34" charset="0"/>
              <a:buNone/>
              <a:defRPr/>
            </a:pPr>
            <a:endParaRPr lang="en-US" dirty="0" smtClean="0"/>
          </a:p>
          <a:p>
            <a:pPr algn="just" eaLnBrk="1" fontAlgn="auto" hangingPunct="1">
              <a:spcAft>
                <a:spcPts val="0"/>
              </a:spcAft>
              <a:buFont typeface="Arial" pitchFamily="34" charset="0"/>
              <a:buNone/>
              <a:defRPr/>
            </a:pPr>
            <a:r>
              <a:rPr lang="en-US" b="1" i="1" dirty="0" smtClean="0"/>
              <a:t>Recurrent STI</a:t>
            </a:r>
            <a:endParaRPr lang="en-US" dirty="0" smtClean="0"/>
          </a:p>
          <a:p>
            <a:pPr lvl="1" algn="just" eaLnBrk="1" fontAlgn="auto" hangingPunct="1">
              <a:spcAft>
                <a:spcPts val="0"/>
              </a:spcAft>
              <a:buFont typeface="Wingdings" pitchFamily="2" charset="2"/>
              <a:buChar char="§"/>
              <a:defRPr/>
            </a:pPr>
            <a:endParaRPr lang="en-US" dirty="0" smtClean="0"/>
          </a:p>
          <a:p>
            <a:pPr lvl="1" algn="just" eaLnBrk="1" fontAlgn="auto" hangingPunct="1">
              <a:spcAft>
                <a:spcPts val="0"/>
              </a:spcAft>
              <a:buFont typeface="Wingdings" pitchFamily="2" charset="2"/>
              <a:buChar char="§"/>
              <a:defRPr/>
            </a:pPr>
            <a:r>
              <a:rPr lang="en-US" dirty="0" smtClean="0"/>
              <a:t>Explore the client’s reason for getting recurrent STI </a:t>
            </a:r>
          </a:p>
          <a:p>
            <a:pPr lvl="1" algn="just" eaLnBrk="1" fontAlgn="auto" hangingPunct="1">
              <a:spcAft>
                <a:spcPts val="0"/>
              </a:spcAft>
              <a:buFont typeface="Wingdings" pitchFamily="2" charset="2"/>
              <a:buChar char="§"/>
              <a:defRPr/>
            </a:pPr>
            <a:endParaRPr lang="en-US" dirty="0" smtClean="0"/>
          </a:p>
          <a:p>
            <a:pPr lvl="1" algn="just" eaLnBrk="1" fontAlgn="auto" hangingPunct="1">
              <a:spcAft>
                <a:spcPts val="0"/>
              </a:spcAft>
              <a:buFont typeface="Wingdings" pitchFamily="2" charset="2"/>
              <a:buChar char="§"/>
              <a:defRPr/>
            </a:pPr>
            <a:r>
              <a:rPr lang="en-US" dirty="0" smtClean="0"/>
              <a:t>Explore barriers to prevention. Work on barriers one at a time through risk reduction planning. Link the complications of STI</a:t>
            </a:r>
          </a:p>
          <a:p>
            <a:pPr eaLnBrk="1" fontAlgn="auto" hangingPunct="1">
              <a:spcAft>
                <a:spcPts val="0"/>
              </a:spcAft>
              <a:buFont typeface="Arial" pitchFamily="34" charset="0"/>
              <a:buChar char="•"/>
              <a:defRPr/>
            </a:pPr>
            <a:endParaRPr lang="en-US"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152400" y="2362200"/>
            <a:ext cx="8229600" cy="1143000"/>
          </a:xfrm>
        </p:spPr>
        <p:txBody>
          <a:bodyPr/>
          <a:lstStyle/>
          <a:p>
            <a:pPr algn="ctr"/>
            <a:r>
              <a:rPr lang="en-US" sz="4000" dirty="0" smtClean="0"/>
              <a:t>THANK YOU!</a:t>
            </a:r>
          </a:p>
        </p:txBody>
      </p:sp>
      <p:pic>
        <p:nvPicPr>
          <p:cNvPr id="17411" name="Picture 5" descr="Naco Logo"/>
          <p:cNvPicPr>
            <a:picLocks noChangeAspect="1" noChangeArrowheads="1"/>
          </p:cNvPicPr>
          <p:nvPr/>
        </p:nvPicPr>
        <p:blipFill>
          <a:blip r:embed="rId2"/>
          <a:srcRect/>
          <a:stretch>
            <a:fillRect/>
          </a:stretch>
        </p:blipFill>
        <p:spPr bwMode="auto">
          <a:xfrm>
            <a:off x="3200400" y="3505200"/>
            <a:ext cx="1939925" cy="14478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rtlCol="0">
            <a:normAutofit fontScale="90000"/>
          </a:bodyPr>
          <a:lstStyle/>
          <a:p>
            <a:pPr eaLnBrk="1" fontAlgn="auto" hangingPunct="1">
              <a:spcAft>
                <a:spcPts val="0"/>
              </a:spcAft>
              <a:defRPr/>
            </a:pPr>
            <a:r>
              <a:rPr lang="en-US" b="1" dirty="0" smtClean="0"/>
              <a:t>Word Association Exercise</a:t>
            </a:r>
            <a:r>
              <a:rPr lang="en-US" dirty="0" smtClean="0"/>
              <a:t/>
            </a:r>
            <a:br>
              <a:rPr lang="en-US" dirty="0" smtClean="0"/>
            </a:br>
            <a:endParaRPr lang="en-US" dirty="0" smtClean="0"/>
          </a:p>
        </p:txBody>
      </p:sp>
      <p:sp>
        <p:nvSpPr>
          <p:cNvPr id="3075" name="Content Placeholder 4"/>
          <p:cNvSpPr>
            <a:spLocks noGrp="1"/>
          </p:cNvSpPr>
          <p:nvPr>
            <p:ph idx="1"/>
          </p:nvPr>
        </p:nvSpPr>
        <p:spPr/>
        <p:txBody>
          <a:bodyPr/>
          <a:lstStyle/>
          <a:p>
            <a:pPr eaLnBrk="1" hangingPunct="1">
              <a:buFont typeface="Arial" charset="0"/>
              <a:buNone/>
            </a:pPr>
            <a:endParaRPr lang="en-US" dirty="0" smtClean="0"/>
          </a:p>
          <a:p>
            <a:pPr eaLnBrk="1" hangingPunct="1">
              <a:buFont typeface="Arial" charset="0"/>
              <a:buNone/>
            </a:pPr>
            <a:endParaRPr lang="en-US" dirty="0" smtClean="0"/>
          </a:p>
          <a:p>
            <a:pPr eaLnBrk="1" hangingPunct="1">
              <a:buFont typeface="Arial" charset="0"/>
              <a:buNone/>
            </a:pPr>
            <a:endParaRPr lang="en-US" dirty="0" smtClean="0"/>
          </a:p>
          <a:p>
            <a:pPr eaLnBrk="1" hangingPunct="1">
              <a:buFont typeface="Arial" charset="0"/>
              <a:buNone/>
            </a:pPr>
            <a:r>
              <a:rPr lang="en-US" b="1" dirty="0" smtClean="0"/>
              <a:t>            Female Sex Worker</a:t>
            </a:r>
          </a:p>
          <a:p>
            <a:pPr eaLnBrk="1" hangingPunct="1"/>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866888" cy="1143000"/>
          </a:xfrm>
        </p:spPr>
        <p:txBody>
          <a:bodyPr rtlCol="0">
            <a:normAutofit fontScale="90000"/>
          </a:bodyPr>
          <a:lstStyle/>
          <a:p>
            <a:pPr eaLnBrk="1" fontAlgn="auto" hangingPunct="1">
              <a:spcAft>
                <a:spcPts val="0"/>
              </a:spcAft>
              <a:defRPr/>
            </a:pPr>
            <a:r>
              <a:rPr lang="en-US" b="1" dirty="0" smtClean="0"/>
              <a:t>Female Sex Worker</a:t>
            </a:r>
            <a:r>
              <a:rPr lang="en-US" dirty="0" smtClean="0"/>
              <a:t/>
            </a:r>
            <a:br>
              <a:rPr lang="en-US" dirty="0" smtClean="0"/>
            </a:br>
            <a:endParaRPr lang="en-US" dirty="0" smtClean="0"/>
          </a:p>
        </p:txBody>
      </p:sp>
      <p:sp>
        <p:nvSpPr>
          <p:cNvPr id="3" name="Content Placeholder 2"/>
          <p:cNvSpPr>
            <a:spLocks noGrp="1"/>
          </p:cNvSpPr>
          <p:nvPr>
            <p:ph idx="1"/>
          </p:nvPr>
        </p:nvSpPr>
        <p:spPr>
          <a:xfrm>
            <a:off x="1066800" y="1219200"/>
            <a:ext cx="7543800" cy="5257800"/>
          </a:xfrm>
        </p:spPr>
        <p:txBody>
          <a:bodyPr rtlCol="0">
            <a:normAutofit fontScale="92500" lnSpcReduction="10000"/>
          </a:bodyPr>
          <a:lstStyle/>
          <a:p>
            <a:pPr algn="just" eaLnBrk="1" fontAlgn="auto" hangingPunct="1">
              <a:lnSpc>
                <a:spcPct val="120000"/>
              </a:lnSpc>
              <a:spcAft>
                <a:spcPts val="0"/>
              </a:spcAft>
              <a:buFont typeface="Arial" pitchFamily="34" charset="0"/>
              <a:buChar char="•"/>
              <a:defRPr/>
            </a:pPr>
            <a:r>
              <a:rPr lang="en-US" dirty="0" smtClean="0"/>
              <a:t>An individual who sells sex for money or </a:t>
            </a:r>
            <a:r>
              <a:rPr lang="en-US" dirty="0" err="1" smtClean="0"/>
              <a:t>favour</a:t>
            </a:r>
            <a:endParaRPr lang="en-US" dirty="0" smtClean="0"/>
          </a:p>
          <a:p>
            <a:pPr algn="just" eaLnBrk="1" fontAlgn="auto" hangingPunct="1">
              <a:lnSpc>
                <a:spcPct val="120000"/>
              </a:lnSpc>
              <a:spcAft>
                <a:spcPts val="0"/>
              </a:spcAft>
              <a:buFont typeface="Arial" pitchFamily="34" charset="0"/>
              <a:buChar char="•"/>
              <a:defRPr/>
            </a:pPr>
            <a:endParaRPr lang="en-US" dirty="0" smtClean="0"/>
          </a:p>
          <a:p>
            <a:pPr algn="just" eaLnBrk="1" fontAlgn="auto" hangingPunct="1">
              <a:lnSpc>
                <a:spcPct val="120000"/>
              </a:lnSpc>
              <a:spcAft>
                <a:spcPts val="0"/>
              </a:spcAft>
              <a:buFont typeface="Arial" pitchFamily="34" charset="0"/>
              <a:buChar char="•"/>
              <a:defRPr/>
            </a:pPr>
            <a:r>
              <a:rPr lang="en-US" dirty="0" smtClean="0"/>
              <a:t>May or may not identify herself as sex worker</a:t>
            </a:r>
          </a:p>
          <a:p>
            <a:pPr algn="just" eaLnBrk="1" fontAlgn="auto" hangingPunct="1">
              <a:lnSpc>
                <a:spcPct val="120000"/>
              </a:lnSpc>
              <a:spcAft>
                <a:spcPts val="0"/>
              </a:spcAft>
              <a:buFont typeface="Arial" pitchFamily="34" charset="0"/>
              <a:buChar char="•"/>
              <a:defRPr/>
            </a:pPr>
            <a:endParaRPr lang="en-US" dirty="0" smtClean="0"/>
          </a:p>
          <a:p>
            <a:pPr algn="just" eaLnBrk="1" fontAlgn="auto" hangingPunct="1">
              <a:lnSpc>
                <a:spcPct val="120000"/>
              </a:lnSpc>
              <a:spcAft>
                <a:spcPts val="0"/>
              </a:spcAft>
              <a:buFont typeface="Arial" pitchFamily="34" charset="0"/>
              <a:buChar char="•"/>
              <a:defRPr/>
            </a:pPr>
            <a:r>
              <a:rPr lang="en-US" dirty="0" smtClean="0"/>
              <a:t>Different relations with different partners - and these different relationships have different values or meanings to them</a:t>
            </a:r>
          </a:p>
          <a:p>
            <a:pPr eaLnBrk="1" fontAlgn="auto" hangingPunct="1">
              <a:lnSpc>
                <a:spcPct val="120000"/>
              </a:lnSpc>
              <a:spcAft>
                <a:spcPts val="0"/>
              </a:spcAft>
              <a:buFont typeface="Arial" pitchFamily="34" charset="0"/>
              <a:buNone/>
              <a:defRPr/>
            </a:pP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dirty="0" smtClean="0"/>
              <a:t>Contd.</a:t>
            </a:r>
            <a:r>
              <a:rPr lang="en-US" dirty="0" smtClean="0"/>
              <a:t/>
            </a:r>
            <a:br>
              <a:rPr lang="en-US" dirty="0" smtClean="0"/>
            </a:br>
            <a:endParaRPr lang="en-US" dirty="0" smtClean="0"/>
          </a:p>
        </p:txBody>
      </p:sp>
      <p:sp>
        <p:nvSpPr>
          <p:cNvPr id="3" name="Content Placeholder 2"/>
          <p:cNvSpPr>
            <a:spLocks noGrp="1"/>
          </p:cNvSpPr>
          <p:nvPr>
            <p:ph idx="1"/>
          </p:nvPr>
        </p:nvSpPr>
        <p:spPr>
          <a:xfrm>
            <a:off x="1143000" y="914400"/>
            <a:ext cx="7467600" cy="5638800"/>
          </a:xfrm>
        </p:spPr>
        <p:txBody>
          <a:bodyPr rtlCol="0">
            <a:normAutofit fontScale="62500" lnSpcReduction="20000"/>
          </a:bodyPr>
          <a:lstStyle/>
          <a:p>
            <a:pPr algn="just" eaLnBrk="1" fontAlgn="auto" hangingPunct="1">
              <a:lnSpc>
                <a:spcPct val="120000"/>
              </a:lnSpc>
              <a:spcAft>
                <a:spcPts val="0"/>
              </a:spcAft>
              <a:buFont typeface="Arial" pitchFamily="34" charset="0"/>
              <a:buChar char="•"/>
              <a:defRPr/>
            </a:pPr>
            <a:r>
              <a:rPr lang="en-US" sz="4600" dirty="0" smtClean="0"/>
              <a:t>These differences in relationships affect their willingness and ability to make changes in how they have sex with these partners:</a:t>
            </a:r>
          </a:p>
          <a:p>
            <a:pPr algn="just" eaLnBrk="1" fontAlgn="auto" hangingPunct="1">
              <a:lnSpc>
                <a:spcPct val="120000"/>
              </a:lnSpc>
              <a:spcAft>
                <a:spcPts val="0"/>
              </a:spcAft>
              <a:buFont typeface="Arial" pitchFamily="34" charset="0"/>
              <a:buChar char="•"/>
              <a:defRPr/>
            </a:pPr>
            <a:endParaRPr lang="en-US" sz="4600" dirty="0" smtClean="0"/>
          </a:p>
          <a:p>
            <a:pPr lvl="1" algn="just">
              <a:lnSpc>
                <a:spcPct val="120000"/>
              </a:lnSpc>
              <a:buFont typeface="Courier New" pitchFamily="49" charset="0"/>
              <a:buChar char="o"/>
              <a:defRPr/>
            </a:pPr>
            <a:r>
              <a:rPr lang="en-US" sz="4200" dirty="0" smtClean="0"/>
              <a:t>Some may have taken up sex work for financial or material benefit</a:t>
            </a:r>
          </a:p>
          <a:p>
            <a:pPr algn="just" eaLnBrk="1" fontAlgn="auto" hangingPunct="1">
              <a:lnSpc>
                <a:spcPct val="120000"/>
              </a:lnSpc>
              <a:spcAft>
                <a:spcPts val="0"/>
              </a:spcAft>
              <a:buFont typeface="Courier New" pitchFamily="49" charset="0"/>
              <a:buChar char="o"/>
              <a:defRPr/>
            </a:pPr>
            <a:endParaRPr lang="en-US" sz="4600" dirty="0" smtClean="0"/>
          </a:p>
          <a:p>
            <a:pPr lvl="1" algn="just">
              <a:lnSpc>
                <a:spcPct val="120000"/>
              </a:lnSpc>
              <a:buFont typeface="Courier New" pitchFamily="49" charset="0"/>
              <a:buChar char="o"/>
              <a:defRPr/>
            </a:pPr>
            <a:r>
              <a:rPr lang="en-US" sz="4200" dirty="0" smtClean="0"/>
              <a:t>Others may be for financial reasons, but with a degree of personal intimacy on account of more extended relationships such as with a boyfriend and regular client</a:t>
            </a:r>
          </a:p>
          <a:p>
            <a:pPr eaLnBrk="1" fontAlgn="auto" hangingPunct="1">
              <a:lnSpc>
                <a:spcPct val="120000"/>
              </a:lnSpc>
              <a:spcAft>
                <a:spcPts val="0"/>
              </a:spcAft>
              <a:buFont typeface="Arial" pitchFamily="34" charset="0"/>
              <a:buChar char="•"/>
              <a:defRPr/>
            </a:pP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sz="4000" b="1" dirty="0" smtClean="0"/>
              <a:t>Contd.</a:t>
            </a:r>
            <a:endParaRPr lang="en-US" sz="4000" dirty="0" smtClean="0"/>
          </a:p>
        </p:txBody>
      </p:sp>
      <p:sp>
        <p:nvSpPr>
          <p:cNvPr id="3" name="Content Placeholder 2"/>
          <p:cNvSpPr>
            <a:spLocks noGrp="1"/>
          </p:cNvSpPr>
          <p:nvPr>
            <p:ph idx="1"/>
          </p:nvPr>
        </p:nvSpPr>
        <p:spPr>
          <a:xfrm>
            <a:off x="1066800" y="1219200"/>
            <a:ext cx="7620000" cy="5638800"/>
          </a:xfrm>
        </p:spPr>
        <p:txBody>
          <a:bodyPr rtlCol="0">
            <a:normAutofit fontScale="92500" lnSpcReduction="10000"/>
          </a:bodyPr>
          <a:lstStyle/>
          <a:p>
            <a:pPr lvl="1" algn="just">
              <a:lnSpc>
                <a:spcPct val="120000"/>
              </a:lnSpc>
              <a:buFont typeface="Courier New" pitchFamily="49" charset="0"/>
              <a:buChar char="o"/>
              <a:defRPr/>
            </a:pPr>
            <a:r>
              <a:rPr lang="en-US" sz="2600" dirty="0" smtClean="0"/>
              <a:t>Some may place more importance on the intimacy involved such as with lovers, boyfriends and others</a:t>
            </a:r>
          </a:p>
          <a:p>
            <a:pPr lvl="1" algn="just">
              <a:lnSpc>
                <a:spcPct val="120000"/>
              </a:lnSpc>
              <a:buFont typeface="Courier New" pitchFamily="49" charset="0"/>
              <a:buChar char="o"/>
              <a:defRPr/>
            </a:pPr>
            <a:endParaRPr lang="en-US" sz="2600" dirty="0" smtClean="0"/>
          </a:p>
          <a:p>
            <a:pPr lvl="1" algn="just">
              <a:lnSpc>
                <a:spcPct val="120000"/>
              </a:lnSpc>
              <a:buFont typeface="Courier New" pitchFamily="49" charset="0"/>
              <a:buChar char="o"/>
              <a:defRPr/>
            </a:pPr>
            <a:r>
              <a:rPr lang="en-US" sz="2600" dirty="0" smtClean="0"/>
              <a:t>A woman may be supporting her partner through her work </a:t>
            </a:r>
          </a:p>
          <a:p>
            <a:pPr lvl="1" algn="just">
              <a:lnSpc>
                <a:spcPct val="120000"/>
              </a:lnSpc>
              <a:buFont typeface="Courier New" pitchFamily="49" charset="0"/>
              <a:buChar char="o"/>
              <a:defRPr/>
            </a:pPr>
            <a:endParaRPr lang="en-US" sz="2600" dirty="0" smtClean="0"/>
          </a:p>
          <a:p>
            <a:pPr lvl="1" algn="just">
              <a:lnSpc>
                <a:spcPct val="120000"/>
              </a:lnSpc>
              <a:buFont typeface="Courier New" pitchFamily="49" charset="0"/>
              <a:buChar char="o"/>
              <a:defRPr/>
            </a:pPr>
            <a:r>
              <a:rPr lang="en-US" sz="2600" dirty="0" smtClean="0"/>
              <a:t>A woman may have a husband and family who may or may not know of her work</a:t>
            </a:r>
          </a:p>
          <a:p>
            <a:pPr lvl="1" algn="just">
              <a:lnSpc>
                <a:spcPct val="120000"/>
              </a:lnSpc>
              <a:buFont typeface="Courier New" pitchFamily="49" charset="0"/>
              <a:buChar char="o"/>
              <a:defRPr/>
            </a:pPr>
            <a:endParaRPr lang="en-US" sz="2600" dirty="0" smtClean="0"/>
          </a:p>
          <a:p>
            <a:pPr lvl="1" algn="just">
              <a:lnSpc>
                <a:spcPct val="120000"/>
              </a:lnSpc>
              <a:buFont typeface="Courier New" pitchFamily="49" charset="0"/>
              <a:buChar char="o"/>
              <a:defRPr/>
            </a:pPr>
            <a:r>
              <a:rPr lang="en-US" sz="2600" dirty="0" smtClean="0"/>
              <a:t>Women may be forced to have sex. Sex due to coercion may be on account of the threat of negative consequences</a:t>
            </a:r>
          </a:p>
          <a:p>
            <a:pPr eaLnBrk="1" fontAlgn="auto" hangingPunct="1">
              <a:lnSpc>
                <a:spcPct val="120000"/>
              </a:lnSpc>
              <a:spcAft>
                <a:spcPts val="0"/>
              </a:spcAft>
              <a:buFont typeface="Arial" pitchFamily="34" charset="0"/>
              <a:buChar char="•"/>
              <a:defRPr/>
            </a:pP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dirty="0" smtClean="0"/>
              <a:t>Typologies of sex workers</a:t>
            </a:r>
            <a:r>
              <a:rPr lang="en-US" dirty="0" smtClean="0"/>
              <a:t/>
            </a:r>
            <a:br>
              <a:rPr lang="en-US" dirty="0" smtClean="0"/>
            </a:br>
            <a:endParaRPr lang="en-US" dirty="0" smtClean="0"/>
          </a:p>
        </p:txBody>
      </p:sp>
      <p:sp>
        <p:nvSpPr>
          <p:cNvPr id="3" name="Content Placeholder 2"/>
          <p:cNvSpPr>
            <a:spLocks noGrp="1"/>
          </p:cNvSpPr>
          <p:nvPr>
            <p:ph idx="1"/>
          </p:nvPr>
        </p:nvSpPr>
        <p:spPr/>
        <p:txBody>
          <a:bodyPr rtlCol="0">
            <a:normAutofit lnSpcReduction="10000"/>
          </a:bodyPr>
          <a:lstStyle/>
          <a:p>
            <a:pP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Char char="•"/>
              <a:defRPr/>
            </a:pPr>
            <a:r>
              <a:rPr lang="en-US" b="1" dirty="0" smtClean="0"/>
              <a:t>Street based</a:t>
            </a:r>
            <a:r>
              <a:rPr lang="en-US" dirty="0" smtClean="0"/>
              <a:t> – Solicit clients on the street or public places</a:t>
            </a:r>
          </a:p>
          <a:p>
            <a:pP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Char char="•"/>
              <a:defRPr/>
            </a:pPr>
            <a:r>
              <a:rPr lang="en-US" b="1" dirty="0" smtClean="0"/>
              <a:t>Brothel based</a:t>
            </a:r>
            <a:r>
              <a:rPr lang="en-US" dirty="0" smtClean="0"/>
              <a:t> – Clients contact them in recognized brothels </a:t>
            </a:r>
          </a:p>
          <a:p>
            <a:pP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Char char="•"/>
              <a:defRPr/>
            </a:pPr>
            <a:r>
              <a:rPr lang="en-US" b="1" dirty="0" smtClean="0"/>
              <a:t>Lodge based</a:t>
            </a:r>
            <a:r>
              <a:rPr lang="en-US" dirty="0" smtClean="0"/>
              <a:t> – Live in lodges while lodge manager/pimps contact clients</a:t>
            </a:r>
          </a:p>
          <a:p>
            <a:pPr eaLnBrk="1" fontAlgn="auto" hangingPunct="1">
              <a:spcAft>
                <a:spcPts val="0"/>
              </a:spcAft>
              <a:buFont typeface="Arial" pitchFamily="34" charset="0"/>
              <a:buNone/>
              <a:defRPr/>
            </a:pPr>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sz="4000" b="1" smtClean="0"/>
              <a:t>Contd.</a:t>
            </a:r>
            <a:endParaRPr lang="en-US" sz="4000" smtClean="0"/>
          </a:p>
        </p:txBody>
      </p:sp>
      <p:sp>
        <p:nvSpPr>
          <p:cNvPr id="3" name="Content Placeholder 2"/>
          <p:cNvSpPr>
            <a:spLocks noGrp="1"/>
          </p:cNvSpPr>
          <p:nvPr>
            <p:ph idx="1"/>
          </p:nvPr>
        </p:nvSpPr>
        <p:spPr/>
        <p:txBody>
          <a:bodyPr rtlCol="0">
            <a:normAutofit fontScale="85000" lnSpcReduction="10000"/>
          </a:bodyPr>
          <a:lstStyle/>
          <a:p>
            <a:pPr algn="just" eaLnBrk="1" fontAlgn="auto" hangingPunct="1">
              <a:spcAft>
                <a:spcPts val="0"/>
              </a:spcAft>
              <a:buFont typeface="Arial" pitchFamily="34" charset="0"/>
              <a:buChar char="•"/>
              <a:defRPr/>
            </a:pPr>
            <a:r>
              <a:rPr lang="en-US" b="1" dirty="0" err="1" smtClean="0"/>
              <a:t>Dhaba</a:t>
            </a:r>
            <a:r>
              <a:rPr lang="en-US" b="1" dirty="0" smtClean="0"/>
              <a:t> based</a:t>
            </a:r>
            <a:r>
              <a:rPr lang="en-US" dirty="0" smtClean="0"/>
              <a:t> – Accessed by clients at </a:t>
            </a:r>
            <a:r>
              <a:rPr lang="en-US" dirty="0" err="1" smtClean="0"/>
              <a:t>dhabas</a:t>
            </a:r>
            <a:endParaRPr lang="en-US" dirty="0" smtClean="0"/>
          </a:p>
          <a:p>
            <a:pPr algn="just" eaLnBrk="1" fontAlgn="auto" hangingPunct="1">
              <a:spcAft>
                <a:spcPts val="0"/>
              </a:spcAft>
              <a:buFont typeface="Arial" pitchFamily="34" charset="0"/>
              <a:buNone/>
              <a:defRPr/>
            </a:pPr>
            <a:endParaRPr lang="en-US" dirty="0" smtClean="0"/>
          </a:p>
          <a:p>
            <a:pPr algn="just" eaLnBrk="1" fontAlgn="auto" hangingPunct="1">
              <a:spcAft>
                <a:spcPts val="0"/>
              </a:spcAft>
              <a:buFont typeface="Arial" pitchFamily="34" charset="0"/>
              <a:buChar char="•"/>
              <a:defRPr/>
            </a:pPr>
            <a:r>
              <a:rPr lang="en-US" b="1" dirty="0" smtClean="0"/>
              <a:t>Home based or Secret</a:t>
            </a:r>
            <a:r>
              <a:rPr lang="en-US" dirty="0" smtClean="0"/>
              <a:t> – Operate from homes, contacting clients on phone or word-of-mouth</a:t>
            </a:r>
          </a:p>
          <a:p>
            <a:pPr algn="just" eaLnBrk="1" fontAlgn="auto" hangingPunct="1">
              <a:spcAft>
                <a:spcPts val="0"/>
              </a:spcAft>
              <a:buFont typeface="Arial" pitchFamily="34" charset="0"/>
              <a:buNone/>
              <a:defRPr/>
            </a:pPr>
            <a:endParaRPr lang="en-US" dirty="0" smtClean="0"/>
          </a:p>
          <a:p>
            <a:pPr algn="just" eaLnBrk="1" fontAlgn="auto" hangingPunct="1">
              <a:spcAft>
                <a:spcPts val="0"/>
              </a:spcAft>
              <a:buFont typeface="Arial" pitchFamily="34" charset="0"/>
              <a:buChar char="•"/>
              <a:defRPr/>
            </a:pPr>
            <a:r>
              <a:rPr lang="en-US" b="1" dirty="0" smtClean="0"/>
              <a:t>Highway based</a:t>
            </a:r>
            <a:r>
              <a:rPr lang="en-US" dirty="0" smtClean="0"/>
              <a:t> – Solicit clients on highways</a:t>
            </a:r>
          </a:p>
          <a:p>
            <a:pP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None/>
              <a:defRPr/>
            </a:pPr>
            <a:endParaRPr lang="en-US" b="1" dirty="0" smtClean="0"/>
          </a:p>
          <a:p>
            <a:pPr eaLnBrk="1" fontAlgn="auto" hangingPunct="1">
              <a:spcAft>
                <a:spcPts val="0"/>
              </a:spcAft>
              <a:buFont typeface="Arial" pitchFamily="34" charset="0"/>
              <a:buNone/>
              <a:defRPr/>
            </a:pPr>
            <a:r>
              <a:rPr lang="en-US" b="1" dirty="0" smtClean="0"/>
              <a:t>Typologies are often overlapping and fluid.</a:t>
            </a:r>
            <a:endParaRPr lang="en-US" dirty="0" smtClean="0"/>
          </a:p>
          <a:p>
            <a:pPr eaLnBrk="1" fontAlgn="auto" hangingPunct="1">
              <a:spcAft>
                <a:spcPts val="0"/>
              </a:spcAft>
              <a:buFont typeface="Arial" pitchFamily="34" charset="0"/>
              <a:buChar char="•"/>
              <a:defRPr/>
            </a:pPr>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dirty="0" smtClean="0"/>
              <a:t>Group Work</a:t>
            </a:r>
            <a:r>
              <a:rPr lang="en-US" dirty="0" smtClean="0"/>
              <a:t/>
            </a:r>
            <a:br>
              <a:rPr lang="en-US" dirty="0" smtClean="0"/>
            </a:br>
            <a:endParaRPr lang="en-US" dirty="0" smtClean="0"/>
          </a:p>
        </p:txBody>
      </p:sp>
      <p:sp>
        <p:nvSpPr>
          <p:cNvPr id="9219" name="Content Placeholder 2"/>
          <p:cNvSpPr>
            <a:spLocks noGrp="1"/>
          </p:cNvSpPr>
          <p:nvPr>
            <p:ph idx="1"/>
          </p:nvPr>
        </p:nvSpPr>
        <p:spPr/>
        <p:txBody>
          <a:bodyPr/>
          <a:lstStyle/>
          <a:p>
            <a:pPr eaLnBrk="1" hangingPunct="1"/>
            <a:r>
              <a:rPr lang="en-US" smtClean="0"/>
              <a:t>Brainstorm on:</a:t>
            </a:r>
          </a:p>
          <a:p>
            <a:pPr lvl="1" eaLnBrk="1" hangingPunct="1">
              <a:buFont typeface="Wingdings" pitchFamily="2" charset="2"/>
              <a:buChar char="§"/>
            </a:pPr>
            <a:r>
              <a:rPr lang="en-US" sz="3200" smtClean="0"/>
              <a:t>Counselling issues for FSW </a:t>
            </a:r>
          </a:p>
          <a:p>
            <a:pPr lvl="1" eaLnBrk="1" hangingPunct="1">
              <a:buFont typeface="Wingdings" pitchFamily="2" charset="2"/>
              <a:buChar char="§"/>
            </a:pPr>
            <a:r>
              <a:rPr lang="en-US" sz="3200" smtClean="0"/>
              <a:t>Strategies for counselling or important points to remember</a:t>
            </a:r>
          </a:p>
          <a:p>
            <a:pPr lvl="1" eaLnBrk="1" hangingPunct="1">
              <a:buFont typeface="Arial" charset="0"/>
              <a:buNone/>
            </a:pPr>
            <a:endParaRPr lang="en-US" sz="3200" smtClean="0"/>
          </a:p>
          <a:p>
            <a:pPr eaLnBrk="1" hangingPunct="1"/>
            <a:r>
              <a:rPr lang="en-US" smtClean="0"/>
              <a:t>Group Presentation </a:t>
            </a:r>
          </a:p>
          <a:p>
            <a:pPr eaLnBrk="1" hangingPunct="1"/>
            <a:endParaRPr lang="en-US"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z="4000" b="1" smtClean="0"/>
              <a:t>Counselling issues</a:t>
            </a:r>
            <a:endParaRPr lang="en-US" sz="4000" smtClean="0"/>
          </a:p>
        </p:txBody>
      </p:sp>
      <p:sp>
        <p:nvSpPr>
          <p:cNvPr id="10243" name="Content Placeholder 2"/>
          <p:cNvSpPr>
            <a:spLocks noGrp="1"/>
          </p:cNvSpPr>
          <p:nvPr>
            <p:ph idx="1"/>
          </p:nvPr>
        </p:nvSpPr>
        <p:spPr/>
        <p:txBody>
          <a:bodyPr/>
          <a:lstStyle/>
          <a:p>
            <a:pPr eaLnBrk="1" hangingPunct="1">
              <a:lnSpc>
                <a:spcPct val="150000"/>
              </a:lnSpc>
            </a:pPr>
            <a:r>
              <a:rPr lang="en-US" smtClean="0"/>
              <a:t>Safer sex practices</a:t>
            </a:r>
          </a:p>
          <a:p>
            <a:pPr eaLnBrk="1" hangingPunct="1">
              <a:lnSpc>
                <a:spcPct val="150000"/>
              </a:lnSpc>
            </a:pPr>
            <a:r>
              <a:rPr lang="en-US" smtClean="0"/>
              <a:t>Condom use</a:t>
            </a:r>
          </a:p>
          <a:p>
            <a:pPr eaLnBrk="1" hangingPunct="1">
              <a:lnSpc>
                <a:spcPct val="150000"/>
              </a:lnSpc>
            </a:pPr>
            <a:r>
              <a:rPr lang="en-US" smtClean="0"/>
              <a:t>Condom negotiation with clients</a:t>
            </a:r>
          </a:p>
          <a:p>
            <a:pPr eaLnBrk="1" hangingPunct="1">
              <a:lnSpc>
                <a:spcPct val="150000"/>
              </a:lnSpc>
            </a:pPr>
            <a:r>
              <a:rPr lang="en-US" smtClean="0"/>
              <a:t>Regular check up/visits</a:t>
            </a:r>
          </a:p>
          <a:p>
            <a:pPr eaLnBrk="1" hangingPunct="1">
              <a:lnSpc>
                <a:spcPct val="150000"/>
              </a:lnSpc>
            </a:pPr>
            <a:r>
              <a:rPr lang="en-US" smtClean="0"/>
              <a:t>Complete treatment</a:t>
            </a:r>
          </a:p>
          <a:p>
            <a:pPr eaLnBrk="1" hangingPunct="1">
              <a:buFont typeface="Arial" charset="0"/>
              <a:buNone/>
            </a:pPr>
            <a:endParaRPr lang="en-US"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75</TotalTime>
  <Words>681</Words>
  <Application>Microsoft Office PowerPoint</Application>
  <PresentationFormat>On-screen Show (4:3)</PresentationFormat>
  <Paragraphs>115</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Solstice</vt:lpstr>
      <vt:lpstr> Counselling FSW</vt:lpstr>
      <vt:lpstr>Word Association Exercise </vt:lpstr>
      <vt:lpstr>Female Sex Worker </vt:lpstr>
      <vt:lpstr>Contd. </vt:lpstr>
      <vt:lpstr>Contd.</vt:lpstr>
      <vt:lpstr>Typologies of sex workers </vt:lpstr>
      <vt:lpstr>Contd.</vt:lpstr>
      <vt:lpstr>Group Work </vt:lpstr>
      <vt:lpstr>Counselling issues</vt:lpstr>
      <vt:lpstr>Essential Services Package </vt:lpstr>
      <vt:lpstr>Issues and Points to Consider while Counselling </vt:lpstr>
      <vt:lpstr>Contd.</vt:lpstr>
      <vt:lpstr>Contd.</vt:lpstr>
      <vt:lpstr>Contd. </vt:lpstr>
      <vt:lpstr>Contd. </vt:lpstr>
      <vt:lpstr>THANK YOU!</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Counselling FSW </dc:title>
  <dc:creator>TAPTI</dc:creator>
  <cp:lastModifiedBy>TAPTI</cp:lastModifiedBy>
  <cp:revision>23</cp:revision>
  <dcterms:created xsi:type="dcterms:W3CDTF">2009-12-17T05:16:56Z</dcterms:created>
  <dcterms:modified xsi:type="dcterms:W3CDTF">2010-01-13T05:36:49Z</dcterms:modified>
</cp:coreProperties>
</file>